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m4a" ContentType="audi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1"/>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7" r:id="rId21"/>
    <p:sldId id="278" r:id="rId22"/>
    <p:sldId id="279" r:id="rId23"/>
    <p:sldId id="280" r:id="rId24"/>
    <p:sldId id="281" r:id="rId25"/>
    <p:sldId id="282" r:id="rId26"/>
    <p:sldId id="283"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300" r:id="rId42"/>
    <p:sldId id="301" r:id="rId43"/>
    <p:sldId id="302" r:id="rId44"/>
    <p:sldId id="303" r:id="rId45"/>
    <p:sldId id="304" r:id="rId46"/>
    <p:sldId id="306" r:id="rId47"/>
    <p:sldId id="307" r:id="rId48"/>
    <p:sldId id="308" r:id="rId49"/>
    <p:sldId id="309" r:id="rId50"/>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noFill/>
              <a:miter lim="400000"/>
            </a:ln>
          </a:insideV>
        </a:tcBdr>
        <a:fill>
          <a:solidFill>
            <a:srgbClr val="E8ECF4"/>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chemeClr val="accent1"/>
              </a:solidFill>
              <a:prstDash val="solid"/>
              <a:round/>
            </a:ln>
          </a:left>
          <a:right>
            <a:ln w="12700" cap="flat">
              <a:noFill/>
              <a:miter lim="400000"/>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rgbClr val="E8ECF4"/>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chemeClr val="accent1"/>
              </a:solidFill>
              <a:prstDash val="solid"/>
              <a:round/>
            </a:ln>
          </a:top>
          <a:bottom>
            <a:ln w="12700" cap="flat">
              <a:solidFill>
                <a:schemeClr val="accent1"/>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solidFill>
                <a:schemeClr val="accent1"/>
              </a:solidFill>
              <a:prstDash val="solid"/>
              <a:round/>
            </a:ln>
          </a:top>
          <a:bottom>
            <a:ln w="12700" cap="flat">
              <a:solidFill>
                <a:schemeClr val="accent1"/>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05" d="100"/>
          <a:sy n="105" d="100"/>
        </p:scale>
        <p:origin x="-104" y="-2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notesMaster" Target="notesMasters/notesMaster1.xml"/><Relationship Id="rId52" Type="http://schemas.openxmlformats.org/officeDocument/2006/relationships/printerSettings" Target="printerSettings/printerSettings1.bin"/><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48.m4a>
</file>

<file path=ppt/media/media49.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3" name="Shape 103"/>
          <p:cNvSpPr>
            <a:spLocks noGrp="1" noRot="1" noChangeAspect="1"/>
          </p:cNvSpPr>
          <p:nvPr>
            <p:ph type="sldImg"/>
          </p:nvPr>
        </p:nvSpPr>
        <p:spPr>
          <a:xfrm>
            <a:off x="1143000" y="685800"/>
            <a:ext cx="4572000" cy="3429000"/>
          </a:xfrm>
          <a:prstGeom prst="rect">
            <a:avLst/>
          </a:prstGeom>
        </p:spPr>
        <p:txBody>
          <a:bodyPr/>
          <a:lstStyle/>
          <a:p>
            <a:endParaRPr/>
          </a:p>
        </p:txBody>
      </p:sp>
      <p:sp>
        <p:nvSpPr>
          <p:cNvPr id="104" name="Shape 104"/>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569825114"/>
      </p:ext>
    </p:extLst>
  </p:cSld>
  <p:clrMap bg1="lt1" tx1="dk1" bg2="lt2" tx2="dk2" accent1="accent1" accent2="accent2" accent3="accent3" accent4="accent4" accent5="accent5" accent6="accent6" hlink="hlink" folHlink="folHlink"/>
  <p:notesStyle>
    <a:lvl1pPr defTabSz="457200" latinLnBrk="0">
      <a:defRPr sz="1200">
        <a:latin typeface="+mn-lt"/>
        <a:ea typeface="+mn-ea"/>
        <a:cs typeface="+mn-cs"/>
        <a:sym typeface="Calibri"/>
      </a:defRPr>
    </a:lvl1pPr>
    <a:lvl2pPr indent="228600" defTabSz="457200" latinLnBrk="0">
      <a:defRPr sz="1200">
        <a:latin typeface="+mn-lt"/>
        <a:ea typeface="+mn-ea"/>
        <a:cs typeface="+mn-cs"/>
        <a:sym typeface="Calibri"/>
      </a:defRPr>
    </a:lvl2pPr>
    <a:lvl3pPr indent="457200" defTabSz="457200" latinLnBrk="0">
      <a:defRPr sz="1200">
        <a:latin typeface="+mn-lt"/>
        <a:ea typeface="+mn-ea"/>
        <a:cs typeface="+mn-cs"/>
        <a:sym typeface="Calibri"/>
      </a:defRPr>
    </a:lvl3pPr>
    <a:lvl4pPr indent="685800" defTabSz="457200" latinLnBrk="0">
      <a:defRPr sz="1200">
        <a:latin typeface="+mn-lt"/>
        <a:ea typeface="+mn-ea"/>
        <a:cs typeface="+mn-cs"/>
        <a:sym typeface="Calibri"/>
      </a:defRPr>
    </a:lvl4pPr>
    <a:lvl5pPr indent="914400" defTabSz="457200" latinLnBrk="0">
      <a:defRPr sz="1200">
        <a:latin typeface="+mn-lt"/>
        <a:ea typeface="+mn-ea"/>
        <a:cs typeface="+mn-cs"/>
        <a:sym typeface="Calibri"/>
      </a:defRPr>
    </a:lvl5pPr>
    <a:lvl6pPr indent="1143000" defTabSz="457200" latinLnBrk="0">
      <a:defRPr sz="1200">
        <a:latin typeface="+mn-lt"/>
        <a:ea typeface="+mn-ea"/>
        <a:cs typeface="+mn-cs"/>
        <a:sym typeface="Calibri"/>
      </a:defRPr>
    </a:lvl6pPr>
    <a:lvl7pPr indent="1371600" defTabSz="457200" latinLnBrk="0">
      <a:defRPr sz="1200">
        <a:latin typeface="+mn-lt"/>
        <a:ea typeface="+mn-ea"/>
        <a:cs typeface="+mn-cs"/>
        <a:sym typeface="Calibri"/>
      </a:defRPr>
    </a:lvl7pPr>
    <a:lvl8pPr indent="1600200" defTabSz="457200" latinLnBrk="0">
      <a:defRPr sz="1200">
        <a:latin typeface="+mn-lt"/>
        <a:ea typeface="+mn-ea"/>
        <a:cs typeface="+mn-cs"/>
        <a:sym typeface="Calibri"/>
      </a:defRPr>
    </a:lvl8pPr>
    <a:lvl9pPr indent="1828800" defTabSz="4572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prstGeom prst="rect">
            <a:avLst/>
          </a:prstGeom>
        </p:spPr>
        <p:txBody>
          <a:bodyPr/>
          <a:lstStyle/>
          <a:p>
            <a:endParaRPr/>
          </a:p>
        </p:txBody>
      </p:sp>
      <p:sp>
        <p:nvSpPr>
          <p:cNvPr id="134" name="Shape 134"/>
          <p:cNvSpPr>
            <a:spLocks noGrp="1"/>
          </p:cNvSpPr>
          <p:nvPr>
            <p:ph type="body" sz="quarter" idx="1"/>
          </p:nvPr>
        </p:nvSpPr>
        <p:spPr>
          <a:prstGeom prst="rect">
            <a:avLst/>
          </a:prstGeom>
        </p:spPr>
        <p:txBody>
          <a:bodyPr/>
          <a:lstStyle/>
          <a:p>
            <a:pPr>
              <a:defRPr>
                <a:latin typeface="隶书"/>
                <a:ea typeface="隶书"/>
                <a:cs typeface="隶书"/>
                <a:sym typeface="隶书"/>
              </a:defRPr>
            </a:pPr>
            <a:r>
              <a:t>Alan Kay：有争议，但面向对象编程之名由其提出</a:t>
            </a:r>
          </a:p>
          <a:p>
            <a:pPr>
              <a:defRPr>
                <a:latin typeface="隶书"/>
                <a:ea typeface="隶书"/>
                <a:cs typeface="隶书"/>
                <a:sym typeface="隶书"/>
              </a:defRPr>
            </a:pPr>
            <a:r>
              <a:t>Alan Turing：英国数学家</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p>
            <a:r>
              <a:t>Gross National Product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Shape 257"/>
          <p:cNvSpPr>
            <a:spLocks noGrp="1" noRot="1" noChangeAspect="1"/>
          </p:cNvSpPr>
          <p:nvPr>
            <p:ph type="sldImg"/>
          </p:nvPr>
        </p:nvSpPr>
        <p:spPr>
          <a:prstGeom prst="rect">
            <a:avLst/>
          </a:prstGeom>
        </p:spPr>
        <p:txBody>
          <a:bodyPr/>
          <a:lstStyle/>
          <a:p>
            <a:endParaRPr/>
          </a:p>
        </p:txBody>
      </p:sp>
      <p:sp>
        <p:nvSpPr>
          <p:cNvPr id="258" name="Shape 258"/>
          <p:cNvSpPr>
            <a:spLocks noGrp="1"/>
          </p:cNvSpPr>
          <p:nvPr>
            <p:ph type="body" sz="quarter" idx="1"/>
          </p:nvPr>
        </p:nvSpPr>
        <p:spPr>
          <a:prstGeom prst="rect">
            <a:avLst/>
          </a:prstGeom>
        </p:spPr>
        <p:txBody>
          <a:bodyPr/>
          <a:lstStyle/>
          <a:p>
            <a:r>
              <a:t>Irrespective: </a:t>
            </a:r>
            <a:r>
              <a:rPr>
                <a:latin typeface="+mj-lt"/>
                <a:ea typeface="+mj-ea"/>
                <a:cs typeface="+mj-cs"/>
                <a:sym typeface="Helvetica"/>
              </a:rPr>
              <a:t>无关的</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Shape 296"/>
          <p:cNvSpPr>
            <a:spLocks noGrp="1" noRot="1" noChangeAspect="1"/>
          </p:cNvSpPr>
          <p:nvPr>
            <p:ph type="sldImg"/>
          </p:nvPr>
        </p:nvSpPr>
        <p:spPr>
          <a:prstGeom prst="rect">
            <a:avLst/>
          </a:prstGeom>
        </p:spPr>
        <p:txBody>
          <a:bodyPr/>
          <a:lstStyle/>
          <a:p>
            <a:endParaRPr/>
          </a:p>
        </p:txBody>
      </p:sp>
      <p:sp>
        <p:nvSpPr>
          <p:cNvPr id="297" name="Shape 297"/>
          <p:cNvSpPr>
            <a:spLocks noGrp="1"/>
          </p:cNvSpPr>
          <p:nvPr>
            <p:ph type="body" sz="quarter" idx="1"/>
          </p:nvPr>
        </p:nvSpPr>
        <p:spPr>
          <a:prstGeom prst="rect">
            <a:avLst/>
          </a:prstGeom>
        </p:spPr>
        <p:txBody>
          <a:bodyPr/>
          <a:lstStyle/>
          <a:p>
            <a:r>
              <a:t>integrity and reputation </a:t>
            </a:r>
            <a:r>
              <a:rPr>
                <a:latin typeface="+mj-lt"/>
                <a:ea typeface="+mj-ea"/>
                <a:cs typeface="+mj-cs"/>
                <a:sym typeface="Helvetica"/>
              </a:rPr>
              <a:t>：</a:t>
            </a:r>
            <a:r>
              <a:t> </a:t>
            </a:r>
            <a:r>
              <a:rPr>
                <a:latin typeface="+mj-lt"/>
                <a:ea typeface="+mj-ea"/>
                <a:cs typeface="+mj-cs"/>
                <a:sym typeface="Helvetica"/>
              </a:rPr>
              <a:t>诚信和声誉</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pic>
        <p:nvPicPr>
          <p:cNvPr id="15"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16"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pic>
        <p:nvPicPr>
          <p:cNvPr id="17" name="Picture 7" descr="Picture 7"/>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18" name="Straight Connector 9"/>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19" name="标题文本"/>
          <p:cNvSpPr txBox="1">
            <a:spLocks noGrp="1"/>
          </p:cNvSpPr>
          <p:nvPr>
            <p:ph type="title"/>
          </p:nvPr>
        </p:nvSpPr>
        <p:spPr>
          <a:xfrm>
            <a:off x="685800" y="2130425"/>
            <a:ext cx="7772400" cy="1470025"/>
          </a:xfrm>
          <a:prstGeom prst="rect">
            <a:avLst/>
          </a:prstGeom>
        </p:spPr>
        <p:txBody>
          <a:bodyPr>
            <a:normAutofit/>
          </a:bodyPr>
          <a:lstStyle/>
          <a:p>
            <a:r>
              <a:t>标题文本</a:t>
            </a:r>
          </a:p>
        </p:txBody>
      </p:sp>
      <p:sp>
        <p:nvSpPr>
          <p:cNvPr id="20" name="正文级别 1…"/>
          <p:cNvSpPr txBox="1">
            <a:spLocks noGrp="1"/>
          </p:cNvSpPr>
          <p:nvPr>
            <p:ph type="body" sz="quarter" idx="1"/>
          </p:nvPr>
        </p:nvSpPr>
        <p:spPr>
          <a:xfrm>
            <a:off x="1371600" y="3886200"/>
            <a:ext cx="6400800" cy="1752600"/>
          </a:xfrm>
          <a:prstGeom prst="rect">
            <a:avLst/>
          </a:prstGeom>
        </p:spPr>
        <p:txBody>
          <a:bodyPr>
            <a:normAutofit/>
          </a:bodyPr>
          <a:lstStyle>
            <a:lvl1pPr marL="0" indent="0" algn="ctr">
              <a:buSzTx/>
              <a:buFontTx/>
              <a:buNone/>
              <a:defRPr>
                <a:solidFill>
                  <a:srgbClr val="888888"/>
                </a:solidFill>
              </a:defRPr>
            </a:lvl1pPr>
            <a:lvl2pPr algn="ctr">
              <a:buFontTx/>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2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28"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29"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pic>
        <p:nvPicPr>
          <p:cNvPr id="30" name="Picture 7" descr="Picture 7"/>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31" name="Straight Connector 9"/>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32"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33" name="正文级别 1…"/>
          <p:cNvSpPr txBox="1">
            <a:spLocks noGrp="1"/>
          </p:cNvSpPr>
          <p:nvPr>
            <p:ph type="body" idx="1"/>
          </p:nvPr>
        </p:nvSpPr>
        <p:spPr>
          <a:xfrm>
            <a:off x="457200" y="1600200"/>
            <a:ext cx="8229600" cy="4525963"/>
          </a:xfrm>
          <a:prstGeom prst="rect">
            <a:avLst/>
          </a:prstGeom>
        </p:spPr>
        <p:txBody>
          <a:bodyPr>
            <a:normAutofit/>
          </a:bodyPr>
          <a:lstStyle>
            <a:lvl1pPr>
              <a:spcBef>
                <a:spcPts val="600"/>
              </a:spcBef>
              <a:buFontTx/>
              <a:buChar char="◇"/>
              <a:defRPr sz="2400">
                <a:solidFill>
                  <a:srgbClr val="46424D"/>
                </a:solidFill>
                <a:latin typeface="Arial"/>
                <a:ea typeface="Arial"/>
                <a:cs typeface="Arial"/>
                <a:sym typeface="Arial"/>
              </a:defRPr>
            </a:lvl1pPr>
            <a:lvl2pPr marL="800100" indent="-342900">
              <a:spcBef>
                <a:spcPts val="600"/>
              </a:spcBef>
              <a:buSzPct val="100000"/>
              <a:buFontTx/>
              <a:buChar char="▪"/>
              <a:defRPr sz="2400">
                <a:solidFill>
                  <a:srgbClr val="46424D"/>
                </a:solidFill>
                <a:latin typeface="Arial"/>
                <a:ea typeface="Arial"/>
                <a:cs typeface="Arial"/>
                <a:sym typeface="Arial"/>
              </a:defRPr>
            </a:lvl2pPr>
            <a:lvl3pPr>
              <a:spcBef>
                <a:spcPts val="600"/>
              </a:spcBef>
              <a:buFontTx/>
              <a:defRPr sz="2400">
                <a:solidFill>
                  <a:srgbClr val="46424D"/>
                </a:solidFill>
                <a:latin typeface="Arial"/>
                <a:ea typeface="Arial"/>
                <a:cs typeface="Arial"/>
                <a:sym typeface="Arial"/>
              </a:defRPr>
            </a:lvl3pPr>
            <a:lvl4pPr marL="1676400" indent="-304800">
              <a:spcBef>
                <a:spcPts val="600"/>
              </a:spcBef>
              <a:buFontTx/>
              <a:defRPr sz="2400">
                <a:solidFill>
                  <a:srgbClr val="46424D"/>
                </a:solidFill>
                <a:latin typeface="Arial"/>
                <a:ea typeface="Arial"/>
                <a:cs typeface="Arial"/>
                <a:sym typeface="Arial"/>
              </a:defRPr>
            </a:lvl4pPr>
            <a:lvl5pPr marL="2133600" indent="-304800">
              <a:spcBef>
                <a:spcPts val="600"/>
              </a:spcBef>
              <a:buFontTx/>
              <a:defRPr sz="2400">
                <a:solidFill>
                  <a:srgbClr val="46424D"/>
                </a:solidFill>
                <a:latin typeface="Arial"/>
                <a:ea typeface="Arial"/>
                <a:cs typeface="Arial"/>
                <a:sym typeface="Arial"/>
              </a:defRPr>
            </a:lvl5pPr>
          </a:lstStyle>
          <a:p>
            <a:r>
              <a:t>正文级别 1</a:t>
            </a:r>
          </a:p>
          <a:p>
            <a:pPr lvl="1"/>
            <a:r>
              <a:t>正文级别 2</a:t>
            </a:r>
          </a:p>
          <a:p>
            <a:pPr lvl="2"/>
            <a:r>
              <a:t>正文级别 3</a:t>
            </a:r>
          </a:p>
          <a:p>
            <a:pPr lvl="3"/>
            <a:r>
              <a:t>正文级别 4</a:t>
            </a:r>
          </a:p>
          <a:p>
            <a:pPr lvl="4"/>
            <a:r>
              <a:t>正文级别 5</a:t>
            </a:r>
          </a:p>
        </p:txBody>
      </p:sp>
      <p:sp>
        <p:nvSpPr>
          <p:cNvPr id="3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41" name="标题文本"/>
          <p:cNvSpPr txBox="1">
            <a:spLocks noGrp="1"/>
          </p:cNvSpPr>
          <p:nvPr>
            <p:ph type="title"/>
          </p:nvPr>
        </p:nvSpPr>
        <p:spPr>
          <a:xfrm>
            <a:off x="722312" y="4406900"/>
            <a:ext cx="7772401" cy="1362075"/>
          </a:xfrm>
          <a:prstGeom prst="rect">
            <a:avLst/>
          </a:prstGeom>
        </p:spPr>
        <p:txBody>
          <a:bodyPr anchor="t">
            <a:normAutofit/>
          </a:bodyPr>
          <a:lstStyle>
            <a:lvl1pPr>
              <a:defRPr sz="4000" cap="all"/>
            </a:lvl1pPr>
          </a:lstStyle>
          <a:p>
            <a:r>
              <a:t>标题文本</a:t>
            </a:r>
          </a:p>
        </p:txBody>
      </p:sp>
      <p:sp>
        <p:nvSpPr>
          <p:cNvPr id="42" name="正文级别 1…"/>
          <p:cNvSpPr txBox="1">
            <a:spLocks noGrp="1"/>
          </p:cNvSpPr>
          <p:nvPr>
            <p:ph type="body" sz="quarter" idx="1"/>
          </p:nvPr>
        </p:nvSpPr>
        <p:spPr>
          <a:xfrm>
            <a:off x="722312" y="2906713"/>
            <a:ext cx="7772401" cy="1500188"/>
          </a:xfrm>
          <a:prstGeom prst="rect">
            <a:avLst/>
          </a:prstGeom>
        </p:spPr>
        <p:txBody>
          <a:bodyPr anchor="b">
            <a:normAutofit/>
          </a:bodyPr>
          <a:lstStyle>
            <a:lvl1pPr marL="0" indent="0">
              <a:spcBef>
                <a:spcPts val="400"/>
              </a:spcBef>
              <a:buSzTx/>
              <a:buFontTx/>
              <a:buNone/>
              <a:defRPr sz="2000">
                <a:solidFill>
                  <a:srgbClr val="888888"/>
                </a:solidFill>
              </a:defRPr>
            </a:lvl1pPr>
            <a:lvl2pPr>
              <a:spcBef>
                <a:spcPts val="400"/>
              </a:spcBef>
              <a:buFontTx/>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4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50"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51" name="正文级别 1…"/>
          <p:cNvSpPr txBox="1">
            <a:spLocks noGrp="1"/>
          </p:cNvSpPr>
          <p:nvPr>
            <p:ph type="body" sz="half" idx="1"/>
          </p:nvPr>
        </p:nvSpPr>
        <p:spPr>
          <a:xfrm>
            <a:off x="457200" y="1600200"/>
            <a:ext cx="4038600" cy="4525963"/>
          </a:xfrm>
          <a:prstGeom prst="rect">
            <a:avLst/>
          </a:prstGeom>
        </p:spPr>
        <p:txBody>
          <a:bodyPr>
            <a:normAutofit/>
          </a:bodyPr>
          <a:lstStyle>
            <a:lvl1pPr>
              <a:spcBef>
                <a:spcPts val="600"/>
              </a:spcBef>
              <a:defRPr sz="2800"/>
            </a:lvl1pPr>
            <a:lvl2pPr>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正文级别 1</a:t>
            </a:r>
          </a:p>
          <a:p>
            <a:pPr lvl="1"/>
            <a:r>
              <a:t>正文级别 2</a:t>
            </a:r>
          </a:p>
          <a:p>
            <a:pPr lvl="2"/>
            <a:r>
              <a:t>正文级别 3</a:t>
            </a:r>
          </a:p>
          <a:p>
            <a:pPr lvl="3"/>
            <a:r>
              <a:t>正文级别 4</a:t>
            </a:r>
          </a:p>
          <a:p>
            <a:pPr lvl="4"/>
            <a:r>
              <a:t>正文级别 5</a:t>
            </a:r>
          </a:p>
        </p:txBody>
      </p:sp>
      <p:sp>
        <p:nvSpPr>
          <p:cNvPr id="5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9"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60" name="正文级别 1…"/>
          <p:cNvSpPr txBox="1">
            <a:spLocks noGrp="1"/>
          </p:cNvSpPr>
          <p:nvPr>
            <p:ph type="body" sz="quarter" idx="1"/>
          </p:nvPr>
        </p:nvSpPr>
        <p:spPr>
          <a:xfrm>
            <a:off x="457200" y="1535112"/>
            <a:ext cx="4040188" cy="639763"/>
          </a:xfrm>
          <a:prstGeom prst="rect">
            <a:avLst/>
          </a:prstGeom>
        </p:spPr>
        <p:txBody>
          <a:bodyPr anchor="b">
            <a:normAutofit/>
          </a:bodyPr>
          <a:lstStyle>
            <a:lvl1pPr marL="0" indent="0">
              <a:spcBef>
                <a:spcPts val="500"/>
              </a:spcBef>
              <a:buSzTx/>
              <a:buFontTx/>
              <a:buNone/>
              <a:defRPr sz="2400" b="1">
                <a:latin typeface="+mj-lt"/>
                <a:ea typeface="+mj-ea"/>
                <a:cs typeface="+mj-cs"/>
                <a:sym typeface="Helvetica"/>
              </a:defRPr>
            </a:lvl1pPr>
            <a:lvl2pPr>
              <a:spcBef>
                <a:spcPts val="500"/>
              </a:spcBef>
              <a:buFontTx/>
              <a:defRPr sz="2400" b="1">
                <a:latin typeface="+mj-lt"/>
                <a:ea typeface="+mj-ea"/>
                <a:cs typeface="+mj-cs"/>
                <a:sym typeface="Helvetica"/>
              </a:defRPr>
            </a:lvl2pPr>
            <a:lvl3pPr marL="0" indent="914400">
              <a:spcBef>
                <a:spcPts val="500"/>
              </a:spcBef>
              <a:buSzTx/>
              <a:buFontTx/>
              <a:buNone/>
              <a:defRPr sz="2400" b="1">
                <a:latin typeface="+mj-lt"/>
                <a:ea typeface="+mj-ea"/>
                <a:cs typeface="+mj-cs"/>
                <a:sym typeface="Helvetica"/>
              </a:defRPr>
            </a:lvl3pPr>
            <a:lvl4pPr marL="0" indent="1371600">
              <a:spcBef>
                <a:spcPts val="500"/>
              </a:spcBef>
              <a:buSzTx/>
              <a:buFontTx/>
              <a:buNone/>
              <a:defRPr sz="2400" b="1">
                <a:latin typeface="+mj-lt"/>
                <a:ea typeface="+mj-ea"/>
                <a:cs typeface="+mj-cs"/>
                <a:sym typeface="Helvetica"/>
              </a:defRPr>
            </a:lvl4pPr>
            <a:lvl5pPr marL="0" indent="1828800">
              <a:spcBef>
                <a:spcPts val="500"/>
              </a:spcBef>
              <a:buSzTx/>
              <a:buFontTx/>
              <a:buNone/>
              <a:defRPr sz="2400" b="1">
                <a:latin typeface="+mj-lt"/>
                <a:ea typeface="+mj-ea"/>
                <a:cs typeface="+mj-cs"/>
                <a:sym typeface="Helvetica"/>
              </a:defRPr>
            </a:lvl5pPr>
          </a:lstStyle>
          <a:p>
            <a:r>
              <a:t>正文级别 1</a:t>
            </a:r>
          </a:p>
          <a:p>
            <a:pPr lvl="1"/>
            <a:r>
              <a:t>正文级别 2</a:t>
            </a:r>
          </a:p>
          <a:p>
            <a:pPr lvl="2"/>
            <a:r>
              <a:t>正文级别 3</a:t>
            </a:r>
          </a:p>
          <a:p>
            <a:pPr lvl="3"/>
            <a:r>
              <a:t>正文级别 4</a:t>
            </a:r>
          </a:p>
          <a:p>
            <a:pPr lvl="4"/>
            <a:r>
              <a:t>正文级别 5</a:t>
            </a:r>
          </a:p>
        </p:txBody>
      </p:sp>
      <p:sp>
        <p:nvSpPr>
          <p:cNvPr id="61" name="Text Placeholder 4"/>
          <p:cNvSpPr>
            <a:spLocks noGrp="1"/>
          </p:cNvSpPr>
          <p:nvPr>
            <p:ph type="body" sz="quarter" idx="13"/>
          </p:nvPr>
        </p:nvSpPr>
        <p:spPr>
          <a:xfrm>
            <a:off x="4645025" y="1535112"/>
            <a:ext cx="4041775" cy="639763"/>
          </a:xfrm>
          <a:prstGeom prst="rect">
            <a:avLst/>
          </a:prstGeom>
        </p:spPr>
        <p:txBody>
          <a:bodyPr anchor="b">
            <a:normAutofit/>
          </a:bodyPr>
          <a:lstStyle/>
          <a:p>
            <a:pPr marL="0" indent="0">
              <a:spcBef>
                <a:spcPts val="500"/>
              </a:spcBef>
              <a:buSzTx/>
              <a:buFontTx/>
              <a:buNone/>
              <a:defRPr sz="2400" b="1">
                <a:latin typeface="+mj-lt"/>
                <a:ea typeface="+mj-ea"/>
                <a:cs typeface="+mj-cs"/>
                <a:sym typeface="Helvetica"/>
              </a:defRPr>
            </a:pPr>
            <a:endParaRPr/>
          </a:p>
        </p:txBody>
      </p:sp>
      <p:sp>
        <p:nvSpPr>
          <p:cNvPr id="6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9"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70"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84" name="标题文本"/>
          <p:cNvSpPr txBox="1">
            <a:spLocks noGrp="1"/>
          </p:cNvSpPr>
          <p:nvPr>
            <p:ph type="title"/>
          </p:nvPr>
        </p:nvSpPr>
        <p:spPr>
          <a:xfrm>
            <a:off x="457200" y="273050"/>
            <a:ext cx="3008314" cy="1162050"/>
          </a:xfrm>
          <a:prstGeom prst="rect">
            <a:avLst/>
          </a:prstGeom>
        </p:spPr>
        <p:txBody>
          <a:bodyPr anchor="b">
            <a:normAutofit/>
          </a:bodyPr>
          <a:lstStyle>
            <a:lvl1pPr>
              <a:defRPr sz="2000"/>
            </a:lvl1pPr>
          </a:lstStyle>
          <a:p>
            <a:r>
              <a:t>标题文本</a:t>
            </a:r>
          </a:p>
        </p:txBody>
      </p:sp>
      <p:sp>
        <p:nvSpPr>
          <p:cNvPr id="85" name="正文级别 1…"/>
          <p:cNvSpPr txBox="1">
            <a:spLocks noGrp="1"/>
          </p:cNvSpPr>
          <p:nvPr>
            <p:ph type="body" idx="1"/>
          </p:nvPr>
        </p:nvSpPr>
        <p:spPr>
          <a:xfrm>
            <a:off x="3575050" y="273050"/>
            <a:ext cx="5111750" cy="5853113"/>
          </a:xfrm>
          <a:prstGeom prst="rect">
            <a:avLst/>
          </a:prstGeom>
        </p:spPr>
        <p:txBody>
          <a:bodyPr>
            <a:normAutofit/>
          </a:bodyPr>
          <a:lstStyle/>
          <a:p>
            <a:r>
              <a:t>正文级别 1</a:t>
            </a:r>
          </a:p>
          <a:p>
            <a:pPr lvl="1"/>
            <a:r>
              <a:t>正文级别 2</a:t>
            </a:r>
          </a:p>
          <a:p>
            <a:pPr lvl="2"/>
            <a:r>
              <a:t>正文级别 3</a:t>
            </a:r>
          </a:p>
          <a:p>
            <a:pPr lvl="3"/>
            <a:r>
              <a:t>正文级别 4</a:t>
            </a:r>
          </a:p>
          <a:p>
            <a:pPr lvl="4"/>
            <a:r>
              <a:t>正文级别 5</a:t>
            </a:r>
          </a:p>
        </p:txBody>
      </p:sp>
      <p:sp>
        <p:nvSpPr>
          <p:cNvPr id="86" name="Text Placeholder 3"/>
          <p:cNvSpPr>
            <a:spLocks noGrp="1"/>
          </p:cNvSpPr>
          <p:nvPr>
            <p:ph type="body" sz="half" idx="13"/>
          </p:nvPr>
        </p:nvSpPr>
        <p:spPr>
          <a:xfrm>
            <a:off x="457199" y="1435100"/>
            <a:ext cx="3008315" cy="4691063"/>
          </a:xfrm>
          <a:prstGeom prst="rect">
            <a:avLst/>
          </a:prstGeom>
        </p:spPr>
        <p:txBody>
          <a:bodyPr>
            <a:normAutofit/>
          </a:bodyPr>
          <a:lstStyle/>
          <a:p>
            <a:pPr marL="0" indent="0">
              <a:spcBef>
                <a:spcPts val="300"/>
              </a:spcBef>
              <a:buSzTx/>
              <a:buFontTx/>
              <a:buNone/>
              <a:defRPr sz="1400"/>
            </a:pPr>
            <a:endParaRPr/>
          </a:p>
        </p:txBody>
      </p:sp>
      <p:sp>
        <p:nvSpPr>
          <p:cNvPr id="8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94" name="标题文本"/>
          <p:cNvSpPr txBox="1">
            <a:spLocks noGrp="1"/>
          </p:cNvSpPr>
          <p:nvPr>
            <p:ph type="title"/>
          </p:nvPr>
        </p:nvSpPr>
        <p:spPr>
          <a:xfrm>
            <a:off x="1792288" y="4800600"/>
            <a:ext cx="5486401" cy="566738"/>
          </a:xfrm>
          <a:prstGeom prst="rect">
            <a:avLst/>
          </a:prstGeom>
        </p:spPr>
        <p:txBody>
          <a:bodyPr anchor="b">
            <a:normAutofit/>
          </a:bodyPr>
          <a:lstStyle>
            <a:lvl1pPr>
              <a:defRPr sz="2000"/>
            </a:lvl1pPr>
          </a:lstStyle>
          <a:p>
            <a:r>
              <a:t>标题文本</a:t>
            </a:r>
          </a:p>
        </p:txBody>
      </p:sp>
      <p:sp>
        <p:nvSpPr>
          <p:cNvPr id="95" name="Picture Placeholder 2"/>
          <p:cNvSpPr>
            <a:spLocks noGrp="1"/>
          </p:cNvSpPr>
          <p:nvPr>
            <p:ph type="pic" sz="half" idx="13"/>
          </p:nvPr>
        </p:nvSpPr>
        <p:spPr>
          <a:xfrm>
            <a:off x="1792288" y="612775"/>
            <a:ext cx="5486401" cy="4114800"/>
          </a:xfrm>
          <a:prstGeom prst="rect">
            <a:avLst/>
          </a:prstGeom>
        </p:spPr>
        <p:txBody>
          <a:bodyPr lIns="91439" rIns="91439"/>
          <a:lstStyle/>
          <a:p>
            <a:endParaRPr/>
          </a:p>
        </p:txBody>
      </p:sp>
      <p:sp>
        <p:nvSpPr>
          <p:cNvPr id="96" name="正文级别 1…"/>
          <p:cNvSpPr txBox="1">
            <a:spLocks noGrp="1"/>
          </p:cNvSpPr>
          <p:nvPr>
            <p:ph type="body" sz="quarter" idx="1"/>
          </p:nvPr>
        </p:nvSpPr>
        <p:spPr>
          <a:xfrm>
            <a:off x="1792288" y="5367337"/>
            <a:ext cx="5486401" cy="804863"/>
          </a:xfrm>
          <a:prstGeom prst="rect">
            <a:avLst/>
          </a:prstGeom>
        </p:spPr>
        <p:txBody>
          <a:bodyPr>
            <a:normAutofit/>
          </a:bodyPr>
          <a:lstStyle>
            <a:lvl1pPr marL="0" indent="0">
              <a:spcBef>
                <a:spcPts val="300"/>
              </a:spcBef>
              <a:buSzTx/>
              <a:buFontTx/>
              <a:buNone/>
              <a:defRPr sz="1400"/>
            </a:lvl1pPr>
            <a:lvl2pPr>
              <a:spcBef>
                <a:spcPts val="300"/>
              </a:spcBef>
              <a:buFontTx/>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正文级别 1</a:t>
            </a:r>
          </a:p>
          <a:p>
            <a:pPr lvl="1"/>
            <a:r>
              <a:t>正文级别 2</a:t>
            </a:r>
          </a:p>
          <a:p>
            <a:pPr lvl="2"/>
            <a:r>
              <a:t>正文级别 3</a:t>
            </a:r>
          </a:p>
          <a:p>
            <a:pPr lvl="3"/>
            <a:r>
              <a:t>正文级别 4</a:t>
            </a:r>
          </a:p>
          <a:p>
            <a:pPr lvl="4"/>
            <a:r>
              <a:t>正文级别 5</a:t>
            </a:r>
          </a:p>
        </p:txBody>
      </p:sp>
      <p:sp>
        <p:nvSpPr>
          <p:cNvPr id="9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6" descr="Picture 6"/>
          <p:cNvPicPr>
            <a:picLocks noChangeAspect="1"/>
          </p:cNvPicPr>
          <p:nvPr/>
        </p:nvPicPr>
        <p:blipFill>
          <a:blip r:embed="rId11">
            <a:extLst/>
          </a:blip>
          <a:stretch>
            <a:fillRect/>
          </a:stretch>
        </p:blipFill>
        <p:spPr>
          <a:xfrm>
            <a:off x="7750432" y="287212"/>
            <a:ext cx="923796" cy="1143001"/>
          </a:xfrm>
          <a:prstGeom prst="rect">
            <a:avLst/>
          </a:prstGeom>
          <a:ln w="12700">
            <a:miter lim="400000"/>
          </a:ln>
        </p:spPr>
      </p:pic>
      <p:sp>
        <p:nvSpPr>
          <p:cNvPr id="3"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pic>
        <p:nvPicPr>
          <p:cNvPr id="4" name="Picture 7" descr="Picture 7"/>
          <p:cNvPicPr>
            <a:picLocks noChangeAspect="1"/>
          </p:cNvPicPr>
          <p:nvPr/>
        </p:nvPicPr>
        <p:blipFill>
          <a:blip r:embed="rId11">
            <a:extLst/>
          </a:blip>
          <a:stretch>
            <a:fillRect/>
          </a:stretch>
        </p:blipFill>
        <p:spPr>
          <a:xfrm>
            <a:off x="7750432" y="287212"/>
            <a:ext cx="923796" cy="1143001"/>
          </a:xfrm>
          <a:prstGeom prst="rect">
            <a:avLst/>
          </a:prstGeom>
          <a:ln w="12700">
            <a:miter lim="400000"/>
          </a:ln>
        </p:spPr>
      </p:pic>
      <p:sp>
        <p:nvSpPr>
          <p:cNvPr id="5" name="Straight Connector 9"/>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6" name="幻灯片编号"/>
          <p:cNvSpPr txBox="1">
            <a:spLocks noGrp="1"/>
          </p:cNvSpPr>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
        <p:nvSpPr>
          <p:cNvPr id="7" name="标题文本"/>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r>
              <a:t>标题文本</a:t>
            </a:r>
          </a:p>
        </p:txBody>
      </p:sp>
      <p:sp>
        <p:nvSpPr>
          <p:cNvPr id="8" name="正文级别 1…"/>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r>
              <a:t>正文级别 1</a:t>
            </a:r>
          </a:p>
          <a:p>
            <a:pPr lvl="1"/>
            <a:r>
              <a:t>正文级别 2</a:t>
            </a:r>
          </a:p>
          <a:p>
            <a:pPr lvl="2"/>
            <a:r>
              <a:t>正文级别 3</a:t>
            </a:r>
          </a:p>
          <a:p>
            <a:pPr lvl="3"/>
            <a:r>
              <a:t>正文级别 4</a:t>
            </a:r>
          </a:p>
          <a:p>
            <a:pPr lvl="4"/>
            <a:r>
              <a:t>正文级别 5</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xmlns:p14="http://schemas.microsoft.com/office/powerpoint/2010/main" spd="med"/>
  <p:txStyles>
    <p:titleStyle>
      <a:lvl1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5pPr>
      <a:lvl6pPr marL="0" marR="0" indent="4572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6pPr>
      <a:lvl7pPr marL="0" marR="0" indent="9144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7pPr>
      <a:lvl8pPr marL="0" marR="0" indent="13716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8pPr>
      <a:lvl9pPr marL="0" marR="0" indent="18288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1pPr>
      <a:lvl2pPr marL="0" marR="0" indent="4572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hyperlink" Target="mailto:wujh@njtech.edu.cn" TargetMode="External"/><Relationship Id="rId5"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7.png"/><Relationship Id="rId5"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microsoft.com/office/2007/relationships/media" Target="../media/media15.m4a"/><Relationship Id="rId4" Type="http://schemas.openxmlformats.org/officeDocument/2006/relationships/audio" Target="../media/media15.m4a"/><Relationship Id="rId5" Type="http://schemas.openxmlformats.org/officeDocument/2006/relationships/slideLayout" Target="../slideLayouts/slideLayout2.xml"/><Relationship Id="rId6"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8.png"/><Relationship Id="rId5"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7.m4a"/><Relationship Id="rId2" Type="http://schemas.openxmlformats.org/officeDocument/2006/relationships/audio" Target="../media/media17.m4a"/></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3.m4a"/><Relationship Id="rId2" Type="http://schemas.openxmlformats.org/officeDocument/2006/relationships/audio" Target="../media/media23.m4a"/></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4.m4a"/><Relationship Id="rId2" Type="http://schemas.openxmlformats.org/officeDocument/2006/relationships/audio" Target="../media/media24.m4a"/></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5.m4a"/><Relationship Id="rId2" Type="http://schemas.openxmlformats.org/officeDocument/2006/relationships/audio" Target="../media/media25.m4a"/></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2.png"/><Relationship Id="rId1" Type="http://schemas.microsoft.com/office/2007/relationships/media" Target="../media/media26.m4a"/><Relationship Id="rId2" Type="http://schemas.openxmlformats.org/officeDocument/2006/relationships/audio" Target="../media/media26.m4a"/></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7.m4a"/><Relationship Id="rId2" Type="http://schemas.openxmlformats.org/officeDocument/2006/relationships/audio" Target="../media/media27.m4a"/></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8.m4a"/><Relationship Id="rId2" Type="http://schemas.openxmlformats.org/officeDocument/2006/relationships/audio" Target="../media/media28.m4a"/></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9.m4a"/><Relationship Id="rId2" Type="http://schemas.openxmlformats.org/officeDocument/2006/relationships/audio" Target="../media/media29.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5"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0.m4a"/><Relationship Id="rId2" Type="http://schemas.openxmlformats.org/officeDocument/2006/relationships/audio" Target="../media/media30.m4a"/></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1.m4a"/><Relationship Id="rId2" Type="http://schemas.openxmlformats.org/officeDocument/2006/relationships/audio" Target="../media/media31.m4a"/></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2.png"/><Relationship Id="rId1" Type="http://schemas.microsoft.com/office/2007/relationships/media" Target="../media/media32.m4a"/><Relationship Id="rId2" Type="http://schemas.openxmlformats.org/officeDocument/2006/relationships/audio" Target="../media/media32.m4a"/></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3.m4a"/><Relationship Id="rId2" Type="http://schemas.openxmlformats.org/officeDocument/2006/relationships/audio" Target="../media/media33.m4a"/></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4.m4a"/><Relationship Id="rId2" Type="http://schemas.openxmlformats.org/officeDocument/2006/relationships/audio" Target="../media/media34.m4a"/></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5.m4a"/><Relationship Id="rId2" Type="http://schemas.openxmlformats.org/officeDocument/2006/relationships/audio" Target="../media/media35.m4a"/></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9.png"/><Relationship Id="rId5" Type="http://schemas.openxmlformats.org/officeDocument/2006/relationships/image" Target="../media/image2.png"/><Relationship Id="rId1" Type="http://schemas.microsoft.com/office/2007/relationships/media" Target="../media/media36.m4a"/><Relationship Id="rId2" Type="http://schemas.openxmlformats.org/officeDocument/2006/relationships/audio" Target="../media/media36.m4a"/></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0.png"/><Relationship Id="rId5" Type="http://schemas.openxmlformats.org/officeDocument/2006/relationships/image" Target="../media/image2.png"/><Relationship Id="rId1" Type="http://schemas.microsoft.com/office/2007/relationships/media" Target="../media/media37.m4a"/><Relationship Id="rId2" Type="http://schemas.openxmlformats.org/officeDocument/2006/relationships/audio" Target="../media/media37.m4a"/></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8.m4a"/><Relationship Id="rId2" Type="http://schemas.openxmlformats.org/officeDocument/2006/relationships/audio" Target="../media/media38.m4a"/></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9.m4a"/><Relationship Id="rId2" Type="http://schemas.openxmlformats.org/officeDocument/2006/relationships/audio" Target="../media/media39.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5"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0.m4a"/><Relationship Id="rId2" Type="http://schemas.openxmlformats.org/officeDocument/2006/relationships/audio" Target="../media/media40.m4a"/></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1.png"/><Relationship Id="rId5" Type="http://schemas.openxmlformats.org/officeDocument/2006/relationships/image" Target="../media/image2.png"/><Relationship Id="rId1" Type="http://schemas.microsoft.com/office/2007/relationships/media" Target="../media/media41.m4a"/><Relationship Id="rId2" Type="http://schemas.openxmlformats.org/officeDocument/2006/relationships/audio" Target="../media/media41.m4a"/></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2.m4a"/><Relationship Id="rId2" Type="http://schemas.openxmlformats.org/officeDocument/2006/relationships/audio" Target="../media/media42.m4a"/></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3.m4a"/><Relationship Id="rId2" Type="http://schemas.openxmlformats.org/officeDocument/2006/relationships/audio" Target="../media/media43.m4a"/></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4.m4a"/><Relationship Id="rId2" Type="http://schemas.openxmlformats.org/officeDocument/2006/relationships/audio" Target="../media/media44.m4a"/></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2.png"/><Relationship Id="rId5" Type="http://schemas.openxmlformats.org/officeDocument/2006/relationships/image" Target="../media/image2.png"/><Relationship Id="rId1" Type="http://schemas.microsoft.com/office/2007/relationships/media" Target="../media/media45.m4a"/><Relationship Id="rId2" Type="http://schemas.openxmlformats.org/officeDocument/2006/relationships/audio" Target="../media/media45.m4a"/></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6.m4a"/><Relationship Id="rId2" Type="http://schemas.openxmlformats.org/officeDocument/2006/relationships/audio" Target="../media/media46.m4a"/></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7.m4a"/><Relationship Id="rId2" Type="http://schemas.openxmlformats.org/officeDocument/2006/relationships/audio" Target="../media/media47.m4a"/></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8.m4a"/><Relationship Id="rId2" Type="http://schemas.openxmlformats.org/officeDocument/2006/relationships/audio" Target="../media/media48.m4a"/></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9.m4a"/><Relationship Id="rId2" Type="http://schemas.openxmlformats.org/officeDocument/2006/relationships/audio" Target="../media/media49.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2"/>
          <p:cNvSpPr txBox="1">
            <a:spLocks noGrp="1"/>
          </p:cNvSpPr>
          <p:nvPr>
            <p:ph type="title"/>
          </p:nvPr>
        </p:nvSpPr>
        <p:spPr>
          <a:xfrm>
            <a:off x="377811" y="321867"/>
            <a:ext cx="7804923" cy="1109008"/>
          </a:xfrm>
          <a:prstGeom prst="rect">
            <a:avLst/>
          </a:prstGeom>
        </p:spPr>
        <p:txBody>
          <a:bodyPr/>
          <a:lstStyle>
            <a:lvl1pPr>
              <a:defRPr>
                <a:latin typeface="Times New Roman"/>
                <a:ea typeface="Times New Roman"/>
                <a:cs typeface="Times New Roman"/>
                <a:sym typeface="Times New Roman"/>
              </a:defRPr>
            </a:lvl1pPr>
          </a:lstStyle>
          <a:p>
            <a:r>
              <a:t>Software Engineering</a:t>
            </a:r>
          </a:p>
        </p:txBody>
      </p:sp>
      <p:sp>
        <p:nvSpPr>
          <p:cNvPr id="107" name="Rectangle 3"/>
          <p:cNvSpPr txBox="1">
            <a:spLocks noGrp="1"/>
          </p:cNvSpPr>
          <p:nvPr>
            <p:ph type="body" idx="1"/>
          </p:nvPr>
        </p:nvSpPr>
        <p:spPr>
          <a:xfrm>
            <a:off x="459112" y="1676257"/>
            <a:ext cx="8335772" cy="4671854"/>
          </a:xfrm>
          <a:prstGeom prst="rect">
            <a:avLst/>
          </a:prstGeom>
        </p:spPr>
        <p:txBody>
          <a:bodyPr lIns="45898" tIns="45898" rIns="45898" bIns="45898"/>
          <a:lstStyle/>
          <a:p>
            <a:pPr marL="329184" indent="-329184" algn="just" defTabSz="438911">
              <a:lnSpc>
                <a:spcPct val="90000"/>
              </a:lnSpc>
              <a:spcBef>
                <a:spcPts val="500"/>
              </a:spcBef>
              <a:defRPr sz="1727">
                <a:latin typeface="隶书"/>
                <a:ea typeface="隶书"/>
                <a:cs typeface="隶书"/>
                <a:sym typeface="隶书"/>
              </a:defRPr>
            </a:pPr>
            <a:r>
              <a:t>教材</a:t>
            </a:r>
          </a:p>
          <a:p>
            <a:pPr marL="713231" lvl="1" indent="-274320" algn="just" defTabSz="438911">
              <a:lnSpc>
                <a:spcPct val="90000"/>
              </a:lnSpc>
              <a:spcBef>
                <a:spcPts val="200"/>
              </a:spcBef>
              <a:defRPr sz="1727">
                <a:latin typeface="隶书"/>
                <a:ea typeface="隶书"/>
                <a:cs typeface="隶书"/>
                <a:sym typeface="隶书"/>
              </a:defRPr>
            </a:pPr>
            <a:r>
              <a:t>Ian Sommerville , Software Engineering （英文版 第10版 ）. 北京：机械工业出版社，2017.9</a:t>
            </a:r>
          </a:p>
          <a:p>
            <a:pPr marL="329184" indent="-329184" algn="just" defTabSz="438911">
              <a:lnSpc>
                <a:spcPct val="90000"/>
              </a:lnSpc>
              <a:spcBef>
                <a:spcPts val="500"/>
              </a:spcBef>
              <a:defRPr sz="1727">
                <a:latin typeface="隶书"/>
                <a:ea typeface="隶书"/>
                <a:cs typeface="隶书"/>
                <a:sym typeface="隶书"/>
              </a:defRPr>
            </a:pPr>
            <a:r>
              <a:t>参考书目</a:t>
            </a:r>
          </a:p>
          <a:p>
            <a:pPr marL="713231" lvl="1" indent="-274320" algn="just" defTabSz="438911">
              <a:lnSpc>
                <a:spcPct val="90000"/>
              </a:lnSpc>
              <a:spcBef>
                <a:spcPts val="200"/>
              </a:spcBef>
              <a:defRPr sz="1727">
                <a:latin typeface="隶书"/>
                <a:ea typeface="隶书"/>
                <a:cs typeface="隶书"/>
                <a:sym typeface="隶书"/>
              </a:defRPr>
            </a:pPr>
            <a:r>
              <a:t>孙家广,刘强, 软件工程	高等教育出版社</a:t>
            </a:r>
            <a:endParaRPr sz="1919"/>
          </a:p>
          <a:p>
            <a:pPr marL="713231" lvl="1" indent="-274320" algn="just" defTabSz="438911">
              <a:lnSpc>
                <a:spcPct val="90000"/>
              </a:lnSpc>
              <a:spcBef>
                <a:spcPts val="200"/>
              </a:spcBef>
              <a:defRPr sz="1727">
                <a:latin typeface="隶书"/>
                <a:ea typeface="隶书"/>
                <a:cs typeface="隶书"/>
                <a:sym typeface="隶书"/>
              </a:defRPr>
            </a:pPr>
            <a:r>
              <a:t>许家饴,曾翎, 软件工程	 高等教育出版社</a:t>
            </a:r>
            <a:endParaRPr sz="1919"/>
          </a:p>
          <a:p>
            <a:pPr marL="713231" lvl="1" indent="-274320" defTabSz="438911">
              <a:lnSpc>
                <a:spcPct val="90000"/>
              </a:lnSpc>
              <a:spcBef>
                <a:spcPts val="200"/>
              </a:spcBef>
              <a:defRPr sz="1727">
                <a:latin typeface="隶书"/>
                <a:ea typeface="隶书"/>
                <a:cs typeface="隶书"/>
                <a:sym typeface="隶书"/>
              </a:defRPr>
            </a:pPr>
            <a:r>
              <a:t>Abran, A. and J. Moore, </a:t>
            </a:r>
            <a:r>
              <a:rPr i="1"/>
              <a:t>SWEBOK: Guide to the Software Engineering Body of Knowledge</a:t>
            </a:r>
            <a:r>
              <a:t>, IEEE Computer Society Press,  can be download at http://www.swebok.org/</a:t>
            </a:r>
            <a:endParaRPr sz="1919"/>
          </a:p>
          <a:p>
            <a:pPr marL="329184" indent="-329184" defTabSz="438911">
              <a:lnSpc>
                <a:spcPct val="90000"/>
              </a:lnSpc>
              <a:spcBef>
                <a:spcPts val="500"/>
              </a:spcBef>
              <a:defRPr sz="1727">
                <a:latin typeface="隶书"/>
                <a:ea typeface="隶书"/>
                <a:cs typeface="隶书"/>
                <a:sym typeface="隶书"/>
              </a:defRPr>
            </a:pPr>
            <a:r>
              <a:t>教师</a:t>
            </a:r>
          </a:p>
          <a:p>
            <a:pPr marL="713231" lvl="1" indent="-274320" algn="just" defTabSz="438911">
              <a:lnSpc>
                <a:spcPct val="90000"/>
              </a:lnSpc>
              <a:spcBef>
                <a:spcPts val="200"/>
              </a:spcBef>
              <a:defRPr sz="1727">
                <a:latin typeface="隶书"/>
                <a:ea typeface="隶书"/>
                <a:cs typeface="隶书"/>
                <a:sym typeface="隶书"/>
              </a:defRPr>
            </a:pPr>
            <a:r>
              <a:t>计算机科学与技术学院计算机系  吴军华</a:t>
            </a:r>
            <a:endParaRPr sz="1919"/>
          </a:p>
          <a:p>
            <a:pPr marL="713231" lvl="1" indent="-274320" algn="just" defTabSz="438911">
              <a:lnSpc>
                <a:spcPct val="90000"/>
              </a:lnSpc>
              <a:spcBef>
                <a:spcPts val="200"/>
              </a:spcBef>
              <a:defRPr sz="1727">
                <a:latin typeface="隶书"/>
                <a:ea typeface="隶书"/>
                <a:cs typeface="隶书"/>
                <a:sym typeface="隶书"/>
              </a:defRPr>
            </a:pPr>
            <a:r>
              <a:t>E-mail:  </a:t>
            </a:r>
            <a:r>
              <a:rPr u="sng">
                <a:solidFill>
                  <a:srgbClr val="0000FF"/>
                </a:solidFill>
                <a:uFill>
                  <a:solidFill>
                    <a:srgbClr val="0000FF"/>
                  </a:solidFill>
                </a:uFill>
                <a:hlinkClick r:id="rId4"/>
              </a:rPr>
              <a:t>wujh@njtech.edu.cn</a:t>
            </a:r>
          </a:p>
          <a:p>
            <a:pPr marL="713231" lvl="1" indent="-274320" algn="just" defTabSz="438911">
              <a:lnSpc>
                <a:spcPct val="90000"/>
              </a:lnSpc>
              <a:spcBef>
                <a:spcPts val="200"/>
              </a:spcBef>
              <a:defRPr sz="1727">
                <a:latin typeface="隶书"/>
                <a:ea typeface="隶书"/>
                <a:cs typeface="隶书"/>
                <a:sym typeface="隶书"/>
              </a:defRPr>
            </a:pPr>
            <a:r>
              <a:t>Mobile: 13770697578</a:t>
            </a:r>
            <a:endParaRPr sz="1919"/>
          </a:p>
          <a:p>
            <a:pPr marL="329184" indent="-329184" algn="just" defTabSz="438911">
              <a:lnSpc>
                <a:spcPct val="90000"/>
              </a:lnSpc>
              <a:spcBef>
                <a:spcPts val="500"/>
              </a:spcBef>
              <a:defRPr sz="1727">
                <a:latin typeface="隶书"/>
                <a:ea typeface="隶书"/>
                <a:cs typeface="隶书"/>
                <a:sym typeface="隶书"/>
              </a:defRPr>
            </a:pPr>
            <a:r>
              <a:t>总学时</a:t>
            </a:r>
          </a:p>
          <a:p>
            <a:pPr marL="713231" lvl="1" indent="-274320" algn="just" defTabSz="438911">
              <a:lnSpc>
                <a:spcPct val="90000"/>
              </a:lnSpc>
              <a:spcBef>
                <a:spcPts val="200"/>
              </a:spcBef>
              <a:defRPr sz="1727">
                <a:latin typeface="隶书"/>
                <a:ea typeface="隶书"/>
                <a:cs typeface="隶书"/>
                <a:sym typeface="隶书"/>
              </a:defRPr>
            </a:pPr>
            <a:r>
              <a:t>36+12学时</a:t>
            </a:r>
          </a:p>
        </p:txBody>
      </p:sp>
      <p:pic>
        <p:nvPicPr>
          <p:cNvPr id="10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838461" y="342615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579002" fill="hold"/>
                                        <p:tgtEl>
                                          <p:spTgt spid="10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159" name="Title 1"/>
          <p:cNvSpPr txBox="1">
            <a:spLocks noGrp="1"/>
          </p:cNvSpPr>
          <p:nvPr>
            <p:ph type="title"/>
          </p:nvPr>
        </p:nvSpPr>
        <p:spPr>
          <a:xfrm>
            <a:off x="457199" y="274638"/>
            <a:ext cx="7293234" cy="1143001"/>
          </a:xfrm>
          <a:prstGeom prst="rect">
            <a:avLst/>
          </a:prstGeom>
        </p:spPr>
        <p:txBody>
          <a:bodyPr/>
          <a:lstStyle/>
          <a:p>
            <a:r>
              <a:t>Product specification</a:t>
            </a:r>
          </a:p>
        </p:txBody>
      </p:sp>
      <p:sp>
        <p:nvSpPr>
          <p:cNvPr id="160" name="Content Placeholder 2"/>
          <p:cNvSpPr txBox="1">
            <a:spLocks noGrp="1"/>
          </p:cNvSpPr>
          <p:nvPr>
            <p:ph type="body" idx="1"/>
          </p:nvPr>
        </p:nvSpPr>
        <p:spPr>
          <a:xfrm>
            <a:off x="457200" y="1600200"/>
            <a:ext cx="8229600" cy="4525963"/>
          </a:xfrm>
          <a:prstGeom prst="rect">
            <a:avLst/>
          </a:prstGeom>
        </p:spPr>
        <p:txBody>
          <a:bodyPr/>
          <a:lstStyle/>
          <a:p>
            <a:r>
              <a:t>Generic products</a:t>
            </a:r>
          </a:p>
          <a:p>
            <a:pPr marL="742950" lvl="1" indent="-285750">
              <a:spcBef>
                <a:spcPts val="300"/>
              </a:spcBef>
              <a:defRPr sz="2000"/>
            </a:pPr>
            <a:r>
              <a:t>The specification of what the software should </a:t>
            </a:r>
            <a:r>
              <a:rPr>
                <a:solidFill>
                  <a:srgbClr val="FF0000"/>
                </a:solidFill>
              </a:rPr>
              <a:t>do is owned by the software developer and decisions </a:t>
            </a:r>
            <a:r>
              <a:t>on software change are made by the developer.</a:t>
            </a:r>
          </a:p>
          <a:p>
            <a:r>
              <a:t>Customized products</a:t>
            </a:r>
          </a:p>
          <a:p>
            <a:pPr marL="742950" lvl="1" indent="-285750">
              <a:spcBef>
                <a:spcPts val="300"/>
              </a:spcBef>
              <a:defRPr sz="2000"/>
            </a:pPr>
            <a:r>
              <a:t>The specification of what the software should </a:t>
            </a:r>
            <a:r>
              <a:rPr>
                <a:solidFill>
                  <a:srgbClr val="FF0000"/>
                </a:solidFill>
              </a:rPr>
              <a:t>do is owned by the customer </a:t>
            </a:r>
            <a:r>
              <a:t>for the software and they make decisions on software changes that are required.</a:t>
            </a:r>
          </a:p>
        </p:txBody>
      </p:sp>
      <p:sp>
        <p:nvSpPr>
          <p:cNvPr id="16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pic>
        <p:nvPicPr>
          <p:cNvPr id="16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339074" y="3430896"/>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45669" fill="hold"/>
                                        <p:tgtEl>
                                          <p:spTgt spid="16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标题 1"/>
          <p:cNvSpPr txBox="1">
            <a:spLocks noGrp="1"/>
          </p:cNvSpPr>
          <p:nvPr>
            <p:ph type="title"/>
          </p:nvPr>
        </p:nvSpPr>
        <p:spPr>
          <a:xfrm>
            <a:off x="457199" y="274638"/>
            <a:ext cx="7293234" cy="1143001"/>
          </a:xfrm>
          <a:prstGeom prst="rect">
            <a:avLst/>
          </a:prstGeom>
        </p:spPr>
        <p:txBody>
          <a:bodyPr/>
          <a:lstStyle>
            <a:lvl1pPr>
              <a:defRPr>
                <a:latin typeface="Times New Roman"/>
                <a:ea typeface="Times New Roman"/>
                <a:cs typeface="Times New Roman"/>
                <a:sym typeface="Times New Roman"/>
              </a:defRPr>
            </a:lvl1pPr>
          </a:lstStyle>
          <a:p>
            <a:r>
              <a:t>Software engineering is proposed</a:t>
            </a:r>
          </a:p>
        </p:txBody>
      </p:sp>
      <p:sp>
        <p:nvSpPr>
          <p:cNvPr id="165" name="内容占位符 2"/>
          <p:cNvSpPr txBox="1">
            <a:spLocks noGrp="1"/>
          </p:cNvSpPr>
          <p:nvPr>
            <p:ph type="body" idx="1"/>
          </p:nvPr>
        </p:nvSpPr>
        <p:spPr>
          <a:xfrm>
            <a:off x="457200" y="1600200"/>
            <a:ext cx="8229600" cy="4525963"/>
          </a:xfrm>
          <a:prstGeom prst="rect">
            <a:avLst/>
          </a:prstGeom>
        </p:spPr>
        <p:txBody>
          <a:bodyPr lIns="45898" tIns="45898" rIns="45898" bIns="45898"/>
          <a:lstStyle/>
          <a:p>
            <a:pPr>
              <a:defRPr>
                <a:latin typeface="Times New Roman"/>
                <a:ea typeface="Times New Roman"/>
                <a:cs typeface="Times New Roman"/>
                <a:sym typeface="Times New Roman"/>
              </a:defRPr>
            </a:pPr>
            <a:r>
              <a:t>In 1968 at a conference  “NATO”</a:t>
            </a:r>
          </a:p>
          <a:p>
            <a:pPr>
              <a:defRPr>
                <a:latin typeface="Times New Roman"/>
                <a:ea typeface="Times New Roman"/>
                <a:cs typeface="Times New Roman"/>
                <a:sym typeface="Times New Roman"/>
              </a:defRPr>
            </a:pPr>
            <a:r>
              <a:t>Resulting from software crisis</a:t>
            </a:r>
          </a:p>
          <a:p>
            <a:pPr marL="742950" lvl="1" indent="-285750">
              <a:spcBef>
                <a:spcPts val="300"/>
              </a:spcBef>
              <a:defRPr sz="2000">
                <a:latin typeface="Times New Roman"/>
                <a:ea typeface="Times New Roman"/>
                <a:cs typeface="Times New Roman"/>
                <a:sym typeface="Times New Roman"/>
              </a:defRPr>
            </a:pPr>
            <a:r>
              <a:t>Software become larger  and more complex</a:t>
            </a:r>
          </a:p>
          <a:p>
            <a:pPr marL="742950" lvl="1" indent="-285750">
              <a:spcBef>
                <a:spcPts val="300"/>
              </a:spcBef>
              <a:defRPr sz="2000">
                <a:latin typeface="Times New Roman"/>
                <a:ea typeface="Times New Roman"/>
                <a:cs typeface="Times New Roman"/>
                <a:sym typeface="Times New Roman"/>
              </a:defRPr>
            </a:pPr>
            <a:r>
              <a:t>Development  schedule is always delayed</a:t>
            </a:r>
          </a:p>
          <a:p>
            <a:pPr marL="742950" lvl="1" indent="-285750">
              <a:spcBef>
                <a:spcPts val="300"/>
              </a:spcBef>
              <a:defRPr sz="2000">
                <a:latin typeface="Times New Roman"/>
                <a:ea typeface="Times New Roman"/>
                <a:cs typeface="Times New Roman"/>
                <a:sym typeface="Times New Roman"/>
              </a:defRPr>
            </a:pPr>
            <a:r>
              <a:t>The software costs  much more than predicted</a:t>
            </a:r>
          </a:p>
          <a:p>
            <a:pPr marL="742950" lvl="1" indent="-285750">
              <a:spcBef>
                <a:spcPts val="300"/>
              </a:spcBef>
              <a:defRPr sz="2000">
                <a:latin typeface="Times New Roman"/>
                <a:ea typeface="Times New Roman"/>
                <a:cs typeface="Times New Roman"/>
                <a:sym typeface="Times New Roman"/>
              </a:defRPr>
            </a:pPr>
            <a:r>
              <a:t>The software was  unreliable, was  difficult to maintain</a:t>
            </a:r>
          </a:p>
        </p:txBody>
      </p:sp>
      <p:pic>
        <p:nvPicPr>
          <p:cNvPr id="16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00371" y="3430896"/>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339004" fill="hold"/>
                                        <p:tgtEl>
                                          <p:spTgt spid="16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Rectangle 2"/>
          <p:cNvSpPr txBox="1">
            <a:spLocks noGrp="1"/>
          </p:cNvSpPr>
          <p:nvPr>
            <p:ph type="title"/>
          </p:nvPr>
        </p:nvSpPr>
        <p:spPr>
          <a:xfrm>
            <a:off x="457199" y="274638"/>
            <a:ext cx="7293234" cy="1143001"/>
          </a:xfrm>
          <a:prstGeom prst="rect">
            <a:avLst/>
          </a:prstGeom>
        </p:spPr>
        <p:txBody>
          <a:bodyPr/>
          <a:lstStyle/>
          <a:p>
            <a:pPr>
              <a:defRPr sz="2800">
                <a:latin typeface="Times New Roman"/>
                <a:ea typeface="Times New Roman"/>
                <a:cs typeface="Times New Roman"/>
                <a:sym typeface="Times New Roman"/>
              </a:defRPr>
            </a:pPr>
            <a:r>
              <a:t>Why is software engineering  needed?</a:t>
            </a:r>
            <a:br/>
            <a:r>
              <a:t>	Some samples about software errors</a:t>
            </a:r>
          </a:p>
        </p:txBody>
      </p:sp>
      <p:sp>
        <p:nvSpPr>
          <p:cNvPr id="169" name="Rectangle 3"/>
          <p:cNvSpPr txBox="1">
            <a:spLocks noGrp="1"/>
          </p:cNvSpPr>
          <p:nvPr>
            <p:ph type="body" idx="1"/>
          </p:nvPr>
        </p:nvSpPr>
        <p:spPr>
          <a:xfrm>
            <a:off x="457200" y="1600200"/>
            <a:ext cx="8229600" cy="4525963"/>
          </a:xfrm>
          <a:prstGeom prst="rect">
            <a:avLst/>
          </a:prstGeom>
        </p:spPr>
        <p:txBody>
          <a:bodyPr lIns="45898" tIns="45898" rIns="45898" bIns="45898"/>
          <a:lstStyle/>
          <a:p>
            <a:pPr>
              <a:defRPr>
                <a:latin typeface="Times New Roman"/>
                <a:ea typeface="Times New Roman"/>
                <a:cs typeface="Times New Roman"/>
                <a:sym typeface="Times New Roman"/>
              </a:defRPr>
            </a:pPr>
            <a:endParaRPr/>
          </a:p>
        </p:txBody>
      </p:sp>
      <p:pic>
        <p:nvPicPr>
          <p:cNvPr id="170" name="Picture 4" descr="Picture 4"/>
          <p:cNvPicPr>
            <a:picLocks noChangeAspect="1"/>
          </p:cNvPicPr>
          <p:nvPr/>
        </p:nvPicPr>
        <p:blipFill>
          <a:blip r:embed="rId4">
            <a:extLst/>
          </a:blip>
          <a:stretch>
            <a:fillRect/>
          </a:stretch>
        </p:blipFill>
        <p:spPr>
          <a:xfrm>
            <a:off x="811418" y="1767083"/>
            <a:ext cx="8026508" cy="4136471"/>
          </a:xfrm>
          <a:prstGeom prst="rect">
            <a:avLst/>
          </a:prstGeom>
          <a:ln w="12700">
            <a:miter lim="400000"/>
          </a:ln>
        </p:spPr>
      </p:pic>
      <p:pic>
        <p:nvPicPr>
          <p:cNvPr id="171"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800370" y="3430895"/>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437324" fill="hold"/>
                                        <p:tgtEl>
                                          <p:spTgt spid="17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Rectangle 2"/>
          <p:cNvSpPr txBox="1">
            <a:spLocks noGrp="1"/>
          </p:cNvSpPr>
          <p:nvPr>
            <p:ph type="title"/>
          </p:nvPr>
        </p:nvSpPr>
        <p:spPr>
          <a:xfrm>
            <a:off x="457199" y="274638"/>
            <a:ext cx="7293234" cy="1143001"/>
          </a:xfrm>
          <a:prstGeom prst="rect">
            <a:avLst/>
          </a:prstGeom>
        </p:spPr>
        <p:txBody>
          <a:bodyPr/>
          <a:lstStyle/>
          <a:p>
            <a:pPr>
              <a:defRPr>
                <a:latin typeface="Times New Roman"/>
                <a:ea typeface="Times New Roman"/>
                <a:cs typeface="Times New Roman"/>
                <a:sym typeface="Times New Roman"/>
              </a:defRPr>
            </a:pPr>
            <a:endParaRPr/>
          </a:p>
        </p:txBody>
      </p:sp>
      <p:pic>
        <p:nvPicPr>
          <p:cNvPr id="174" name="Picture 4" descr="Picture 4"/>
          <p:cNvPicPr>
            <a:picLocks noChangeAspect="1"/>
          </p:cNvPicPr>
          <p:nvPr/>
        </p:nvPicPr>
        <p:blipFill>
          <a:blip r:embed="rId4">
            <a:extLst/>
          </a:blip>
          <a:stretch>
            <a:fillRect/>
          </a:stretch>
        </p:blipFill>
        <p:spPr>
          <a:xfrm>
            <a:off x="306075" y="1550379"/>
            <a:ext cx="8358090" cy="4474273"/>
          </a:xfrm>
          <a:prstGeom prst="rect">
            <a:avLst/>
          </a:prstGeom>
          <a:ln w="12700">
            <a:miter lim="400000"/>
          </a:ln>
        </p:spPr>
      </p:pic>
      <p:sp>
        <p:nvSpPr>
          <p:cNvPr id="175" name="内容占位符 3"/>
          <p:cNvSpPr txBox="1">
            <a:spLocks noGrp="1"/>
          </p:cNvSpPr>
          <p:nvPr>
            <p:ph type="body" idx="1"/>
          </p:nvPr>
        </p:nvSpPr>
        <p:spPr>
          <a:xfrm>
            <a:off x="457200" y="1600200"/>
            <a:ext cx="8229600" cy="4525963"/>
          </a:xfrm>
          <a:prstGeom prst="rect">
            <a:avLst/>
          </a:prstGeom>
        </p:spPr>
        <p:txBody>
          <a:bodyPr lIns="45898" tIns="45898" rIns="45898" bIns="45898"/>
          <a:lstStyle/>
          <a:p>
            <a:pPr>
              <a:defRPr>
                <a:latin typeface="Times New Roman"/>
                <a:ea typeface="Times New Roman"/>
                <a:cs typeface="Times New Roman"/>
                <a:sym typeface="Times New Roman"/>
              </a:defRPr>
            </a:pPr>
            <a:endParaRPr/>
          </a:p>
        </p:txBody>
      </p:sp>
      <p:pic>
        <p:nvPicPr>
          <p:cNvPr id="17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800370" y="3430895"/>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75668" fill="hold"/>
                                        <p:tgtEl>
                                          <p:spTgt spid="17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标题 1"/>
          <p:cNvSpPr txBox="1">
            <a:spLocks noGrp="1"/>
          </p:cNvSpPr>
          <p:nvPr>
            <p:ph type="title"/>
          </p:nvPr>
        </p:nvSpPr>
        <p:spPr>
          <a:xfrm>
            <a:off x="457199" y="274638"/>
            <a:ext cx="7293234" cy="1143001"/>
          </a:xfrm>
          <a:prstGeom prst="rect">
            <a:avLst/>
          </a:prstGeom>
        </p:spPr>
        <p:txBody>
          <a:bodyPr/>
          <a:lstStyle/>
          <a:p>
            <a:pPr>
              <a:defRPr>
                <a:latin typeface="Times New Roman"/>
                <a:ea typeface="Times New Roman"/>
                <a:cs typeface="Times New Roman"/>
                <a:sym typeface="Times New Roman"/>
              </a:defRPr>
            </a:pPr>
            <a:endParaRPr/>
          </a:p>
        </p:txBody>
      </p:sp>
      <p:sp>
        <p:nvSpPr>
          <p:cNvPr id="179" name="内容占位符 2"/>
          <p:cNvSpPr txBox="1">
            <a:spLocks noGrp="1"/>
          </p:cNvSpPr>
          <p:nvPr>
            <p:ph type="body" idx="1"/>
          </p:nvPr>
        </p:nvSpPr>
        <p:spPr>
          <a:xfrm>
            <a:off x="457200" y="1600200"/>
            <a:ext cx="8229600" cy="4525963"/>
          </a:xfrm>
          <a:prstGeom prst="rect">
            <a:avLst/>
          </a:prstGeom>
        </p:spPr>
        <p:txBody>
          <a:bodyPr lIns="45898" tIns="45898" rIns="45898" bIns="45898"/>
          <a:lstStyle/>
          <a:p>
            <a:pPr>
              <a:defRPr>
                <a:latin typeface="Times New Roman"/>
                <a:ea typeface="Times New Roman"/>
                <a:cs typeface="Times New Roman"/>
                <a:sym typeface="Times New Roman"/>
              </a:defRPr>
            </a:pPr>
            <a:r>
              <a:t>2012-08-01 </a:t>
            </a:r>
            <a:r>
              <a:rPr>
                <a:latin typeface="ＭＳ Ｐゴシック"/>
                <a:ea typeface="ＭＳ Ｐゴシック"/>
                <a:cs typeface="ＭＳ Ｐゴシック"/>
                <a:sym typeface="ＭＳ Ｐゴシック"/>
              </a:rPr>
              <a:t>纽约证券交易所，股票券商</a:t>
            </a:r>
            <a:r>
              <a:t>“</a:t>
            </a:r>
            <a:r>
              <a:rPr>
                <a:latin typeface="ＭＳ Ｐゴシック"/>
                <a:ea typeface="ＭＳ Ｐゴシック"/>
                <a:cs typeface="ＭＳ Ｐゴシック"/>
                <a:sym typeface="ＭＳ Ｐゴシック"/>
              </a:rPr>
              <a:t>骑士资本</a:t>
            </a:r>
            <a:r>
              <a:t>”</a:t>
            </a:r>
            <a:r>
              <a:rPr>
                <a:latin typeface="ＭＳ Ｐゴシック"/>
                <a:ea typeface="ＭＳ Ｐゴシック"/>
                <a:cs typeface="ＭＳ Ｐゴシック"/>
                <a:sym typeface="ＭＳ Ｐゴシック"/>
              </a:rPr>
              <a:t>高额交易损失</a:t>
            </a:r>
            <a:r>
              <a:t>4.4</a:t>
            </a:r>
            <a:r>
              <a:rPr>
                <a:latin typeface="ＭＳ Ｐゴシック"/>
                <a:ea typeface="ＭＳ Ｐゴシック"/>
                <a:cs typeface="ＭＳ Ｐゴシック"/>
                <a:sym typeface="ＭＳ Ｐゴシック"/>
              </a:rPr>
              <a:t>亿美元</a:t>
            </a:r>
          </a:p>
          <a:p>
            <a:pPr>
              <a:buSzTx/>
              <a:buFont typeface="Wingdings"/>
              <a:buNone/>
              <a:defRPr>
                <a:latin typeface="Times New Roman"/>
                <a:ea typeface="Times New Roman"/>
                <a:cs typeface="Times New Roman"/>
                <a:sym typeface="Times New Roman"/>
              </a:defRPr>
            </a:pPr>
            <a:r>
              <a:t>	</a:t>
            </a:r>
            <a:r>
              <a:rPr>
                <a:solidFill>
                  <a:srgbClr val="FF0000"/>
                </a:solidFill>
                <a:latin typeface="ＭＳ Ｐゴシック"/>
                <a:ea typeface="ＭＳ Ｐゴシック"/>
                <a:cs typeface="ＭＳ Ｐゴシック"/>
                <a:sym typeface="ＭＳ Ｐゴシック"/>
              </a:rPr>
              <a:t>原因：软件算法缺陷</a:t>
            </a:r>
            <a:endParaRPr>
              <a:solidFill>
                <a:srgbClr val="FF0000"/>
              </a:solidFill>
            </a:endParaRPr>
          </a:p>
          <a:p>
            <a:pPr>
              <a:defRPr>
                <a:latin typeface="Times New Roman"/>
                <a:ea typeface="Times New Roman"/>
                <a:cs typeface="Times New Roman"/>
                <a:sym typeface="Times New Roman"/>
              </a:defRPr>
            </a:pPr>
            <a:r>
              <a:t>2011-08-18 </a:t>
            </a:r>
            <a:r>
              <a:rPr>
                <a:latin typeface="ＭＳ Ｐゴシック"/>
                <a:ea typeface="ＭＳ Ｐゴシック"/>
                <a:cs typeface="ＭＳ Ｐゴシック"/>
                <a:sym typeface="ＭＳ Ｐゴシック"/>
              </a:rPr>
              <a:t>俄罗斯</a:t>
            </a:r>
            <a:r>
              <a:t>“</a:t>
            </a:r>
            <a:r>
              <a:rPr>
                <a:latin typeface="ＭＳ Ｐゴシック"/>
                <a:ea typeface="ＭＳ Ｐゴシック"/>
                <a:cs typeface="ＭＳ Ｐゴシック"/>
                <a:sym typeface="ＭＳ Ｐゴシック"/>
              </a:rPr>
              <a:t>质子</a:t>
            </a:r>
            <a:r>
              <a:t>-M”</a:t>
            </a:r>
            <a:r>
              <a:rPr>
                <a:latin typeface="ＭＳ Ｐゴシック"/>
                <a:ea typeface="ＭＳ Ｐゴシック"/>
                <a:cs typeface="ＭＳ Ｐゴシック"/>
                <a:sym typeface="ＭＳ Ｐゴシック"/>
              </a:rPr>
              <a:t>火箭发射失败</a:t>
            </a:r>
          </a:p>
          <a:p>
            <a:pPr marL="285750" lvl="1" indent="171450">
              <a:spcBef>
                <a:spcPts val="300"/>
              </a:spcBef>
              <a:buSzTx/>
              <a:buFont typeface="Wingdings"/>
              <a:buNone/>
              <a:defRPr sz="2000">
                <a:solidFill>
                  <a:srgbClr val="FF0000"/>
                </a:solidFill>
                <a:latin typeface="Times New Roman"/>
                <a:ea typeface="Times New Roman"/>
                <a:cs typeface="Times New Roman"/>
                <a:sym typeface="Times New Roman"/>
              </a:defRPr>
            </a:pPr>
            <a:r>
              <a:rPr>
                <a:latin typeface="ＭＳ Ｐゴシック"/>
                <a:ea typeface="ＭＳ Ｐゴシック"/>
                <a:cs typeface="ＭＳ Ｐゴシック"/>
                <a:sym typeface="ＭＳ Ｐゴシック"/>
              </a:rPr>
              <a:t>原因：火箭推进器控制系统程序编写错误</a:t>
            </a:r>
          </a:p>
        </p:txBody>
      </p:sp>
      <p:pic>
        <p:nvPicPr>
          <p:cNvPr id="180" name="音频录音.m4a" descr="音频录音.m4a"/>
          <p:cNvPicPr>
            <a:picLocks/>
          </p:cNvPicPr>
          <p:nvPr>
            <a:audioFile r:link="rId2"/>
            <p:extLst>
              <p:ext uri="{DAA4B4D4-6D71-4841-9C94-3DE7FCFB9230}">
                <p14:media xmlns:p14="http://schemas.microsoft.com/office/powerpoint/2010/main" r:embed="rId1"/>
              </p:ext>
            </p:extLst>
          </p:nvPr>
        </p:nvPicPr>
        <p:blipFill>
          <a:blip r:embed="rId6">
            <a:extLst/>
          </a:blip>
          <a:stretch>
            <a:fillRect/>
          </a:stretch>
        </p:blipFill>
        <p:spPr>
          <a:xfrm>
            <a:off x="4800370" y="3430895"/>
            <a:ext cx="571501" cy="571501"/>
          </a:xfrm>
          <a:prstGeom prst="rect">
            <a:avLst/>
          </a:prstGeom>
          <a:ln w="12700">
            <a:miter lim="400000"/>
          </a:ln>
        </p:spPr>
      </p:pic>
      <p:pic>
        <p:nvPicPr>
          <p:cNvPr id="181" name="音频录音.m4a" descr="音频录音.m4a"/>
          <p:cNvPicPr>
            <a:picLocks/>
          </p:cNvPicPr>
          <p:nvPr>
            <a:audioFile r:link="rId4"/>
            <p:extLst>
              <p:ext uri="{DAA4B4D4-6D71-4841-9C94-3DE7FCFB9230}">
                <p14:media xmlns:p14="http://schemas.microsoft.com/office/powerpoint/2010/main" r:embed="rId3"/>
              </p:ext>
            </p:extLst>
          </p:nvPr>
        </p:nvPicPr>
        <p:blipFill>
          <a:blip r:embed="rId6">
            <a:extLst/>
          </a:blip>
          <a:stretch>
            <a:fillRect/>
          </a:stretch>
        </p:blipFill>
        <p:spPr>
          <a:xfrm>
            <a:off x="4927370" y="3557895"/>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82335" fill="hold"/>
                                        <p:tgtEl>
                                          <p:spTgt spid="18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236666" fill="hold"/>
                                        <p:tgtEl>
                                          <p:spTgt spid="18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11" fill="hold" display="0">
                  <p:stCondLst>
                    <p:cond delay="indefinite"/>
                  </p:stCondLst>
                </p:cTn>
                <p:tgtEl>
                  <p:spTgt spid="180"/>
                </p:tgtEl>
              </p:cMediaNode>
            </p:audio>
            <p:audio>
              <p:cMediaNode vol="100000" showWhenStopped="0">
                <p:cTn id="12" fill="hold" display="0">
                  <p:stCondLst>
                    <p:cond delay="indefinite"/>
                  </p:stCondLst>
                </p:cTn>
                <p:tgtEl>
                  <p:spTgt spid="18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Rectangle 2"/>
          <p:cNvSpPr txBox="1">
            <a:spLocks noGrp="1"/>
          </p:cNvSpPr>
          <p:nvPr>
            <p:ph type="title"/>
          </p:nvPr>
        </p:nvSpPr>
        <p:spPr>
          <a:xfrm>
            <a:off x="457199" y="274638"/>
            <a:ext cx="7293234" cy="1143001"/>
          </a:xfrm>
          <a:prstGeom prst="rect">
            <a:avLst/>
          </a:prstGeom>
        </p:spPr>
        <p:txBody>
          <a:bodyPr/>
          <a:lstStyle>
            <a:lvl1pPr>
              <a:defRPr sz="3200">
                <a:latin typeface="Times New Roman"/>
                <a:ea typeface="Times New Roman"/>
                <a:cs typeface="Times New Roman"/>
                <a:sym typeface="Times New Roman"/>
              </a:defRPr>
            </a:lvl1pPr>
          </a:lstStyle>
          <a:p>
            <a:r>
              <a:t>From “The Mythical Man-month” </a:t>
            </a:r>
          </a:p>
        </p:txBody>
      </p:sp>
      <p:sp>
        <p:nvSpPr>
          <p:cNvPr id="184" name="Rectangle 3"/>
          <p:cNvSpPr txBox="1">
            <a:spLocks noGrp="1"/>
          </p:cNvSpPr>
          <p:nvPr>
            <p:ph type="body" idx="1"/>
          </p:nvPr>
        </p:nvSpPr>
        <p:spPr>
          <a:xfrm>
            <a:off x="451143" y="2345487"/>
            <a:ext cx="5856879" cy="4337240"/>
          </a:xfrm>
          <a:prstGeom prst="rect">
            <a:avLst/>
          </a:prstGeom>
        </p:spPr>
        <p:txBody>
          <a:bodyPr lIns="45898" tIns="45898" rIns="45898" bIns="45898"/>
          <a:lstStyle/>
          <a:p>
            <a:pPr>
              <a:defRPr i="1">
                <a:latin typeface="Times New Roman"/>
                <a:ea typeface="Times New Roman"/>
                <a:cs typeface="Times New Roman"/>
                <a:sym typeface="Times New Roman"/>
              </a:defRPr>
            </a:pPr>
            <a:r>
              <a:t>No silver bullet: essence and accidents of software engineering</a:t>
            </a:r>
          </a:p>
          <a:p>
            <a:pPr marL="742950" lvl="1" indent="-285750">
              <a:spcBef>
                <a:spcPts val="300"/>
              </a:spcBef>
              <a:defRPr sz="2000">
                <a:latin typeface="Times New Roman"/>
                <a:ea typeface="Times New Roman"/>
                <a:cs typeface="Times New Roman"/>
                <a:sym typeface="Times New Roman"/>
              </a:defRPr>
            </a:pPr>
            <a:r>
              <a:t>Fred Brooks</a:t>
            </a:r>
            <a:r>
              <a:rPr>
                <a:latin typeface="ＭＳ Ｐゴシック"/>
                <a:ea typeface="ＭＳ Ｐゴシック"/>
                <a:cs typeface="ＭＳ Ｐゴシック"/>
                <a:sym typeface="ＭＳ Ｐゴシック"/>
              </a:rPr>
              <a:t>，</a:t>
            </a:r>
            <a:r>
              <a:t>IBM OS360 Project Manager</a:t>
            </a:r>
          </a:p>
          <a:p>
            <a:pPr marL="742950" lvl="1" indent="-285750">
              <a:spcBef>
                <a:spcPts val="300"/>
              </a:spcBef>
              <a:defRPr sz="2000">
                <a:latin typeface="隶书"/>
                <a:ea typeface="隶书"/>
                <a:cs typeface="隶书"/>
                <a:sym typeface="隶书"/>
              </a:defRPr>
            </a:pPr>
            <a:r>
              <a:t>1999 年图灵奖获得者</a:t>
            </a:r>
          </a:p>
          <a:p>
            <a:pPr>
              <a:defRPr sz="2000" i="1">
                <a:latin typeface="隶书"/>
                <a:ea typeface="隶书"/>
                <a:cs typeface="隶书"/>
                <a:sym typeface="隶书"/>
              </a:defRPr>
            </a:pPr>
            <a:r>
              <a:t>“</a:t>
            </a:r>
            <a:r>
              <a:rPr i="0"/>
              <a:t>没有任何技术或管理上的进展，能够独立地许诺十年内使生产率、可靠性或简洁性获得数量上的进步。</a:t>
            </a:r>
            <a:r>
              <a:rPr>
                <a:latin typeface="Times New Roman"/>
                <a:ea typeface="Times New Roman"/>
                <a:cs typeface="Times New Roman"/>
                <a:sym typeface="Times New Roman"/>
              </a:rPr>
              <a:t>”</a:t>
            </a:r>
          </a:p>
        </p:txBody>
      </p:sp>
      <p:pic>
        <p:nvPicPr>
          <p:cNvPr id="185" name="Picture 4" descr="Picture 4"/>
          <p:cNvPicPr>
            <a:picLocks noChangeAspect="1"/>
          </p:cNvPicPr>
          <p:nvPr/>
        </p:nvPicPr>
        <p:blipFill>
          <a:blip r:embed="rId4">
            <a:extLst/>
          </a:blip>
          <a:stretch>
            <a:fillRect/>
          </a:stretch>
        </p:blipFill>
        <p:spPr>
          <a:xfrm>
            <a:off x="6451494" y="2345487"/>
            <a:ext cx="2056445" cy="2810761"/>
          </a:xfrm>
          <a:prstGeom prst="rect">
            <a:avLst/>
          </a:prstGeom>
          <a:ln w="12700">
            <a:miter lim="400000"/>
          </a:ln>
        </p:spPr>
      </p:pic>
      <p:pic>
        <p:nvPicPr>
          <p:cNvPr id="18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280654" fill="hold"/>
                                        <p:tgtEl>
                                          <p:spTgt spid="18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189" name="Title 1"/>
          <p:cNvSpPr txBox="1">
            <a:spLocks noGrp="1"/>
          </p:cNvSpPr>
          <p:nvPr>
            <p:ph type="title"/>
          </p:nvPr>
        </p:nvSpPr>
        <p:spPr>
          <a:xfrm>
            <a:off x="457198" y="274639"/>
            <a:ext cx="7688599" cy="1178487"/>
          </a:xfrm>
          <a:prstGeom prst="rect">
            <a:avLst/>
          </a:prstGeom>
        </p:spPr>
        <p:txBody>
          <a:bodyPr>
            <a:normAutofit fontScale="90000"/>
          </a:bodyPr>
          <a:lstStyle/>
          <a:p>
            <a:r>
              <a:t>Frequently asked questions about software engineering</a:t>
            </a:r>
            <a:br/>
            <a:endParaRPr/>
          </a:p>
        </p:txBody>
      </p:sp>
      <p:sp>
        <p:nvSpPr>
          <p:cNvPr id="190"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graphicFrame>
        <p:nvGraphicFramePr>
          <p:cNvPr id="191" name="Table 4"/>
          <p:cNvGraphicFramePr/>
          <p:nvPr/>
        </p:nvGraphicFramePr>
        <p:xfrm>
          <a:off x="457198" y="1636193"/>
          <a:ext cx="8089977" cy="4195229"/>
        </p:xfrm>
        <a:graphic>
          <a:graphicData uri="http://schemas.openxmlformats.org/drawingml/2006/table">
            <a:tbl>
              <a:tblPr firstRow="1" bandRow="1">
                <a:tableStyleId>{4C3C2611-4C71-4FC5-86AE-919BDF0F9419}</a:tableStyleId>
              </a:tblPr>
              <a:tblGrid>
                <a:gridCol w="3464288"/>
                <a:gridCol w="4625689"/>
              </a:tblGrid>
              <a:tr h="473850">
                <a:tc>
                  <a:txBody>
                    <a:bodyPr/>
                    <a:lstStyle/>
                    <a:p>
                      <a:pPr algn="just">
                        <a:defRPr sz="1800" b="0">
                          <a:solidFill>
                            <a:srgbClr val="000000"/>
                          </a:solidFill>
                        </a:defRPr>
                      </a:pPr>
                      <a:r>
                        <a:rPr sz="1400" b="1">
                          <a:solidFill>
                            <a:srgbClr val="FFFFFF"/>
                          </a:solidFill>
                          <a:latin typeface="Arial"/>
                          <a:ea typeface="Arial"/>
                          <a:cs typeface="Arial"/>
                          <a:sym typeface="Arial"/>
                        </a:rPr>
                        <a:t>Question</a:t>
                      </a:r>
                    </a:p>
                  </a:txBody>
                  <a:tcPr marL="73025" marR="73025" marT="73025" marB="73025" horzOverflow="overflow">
                    <a:lnL w="12700">
                      <a:solidFill>
                        <a:schemeClr val="accent1"/>
                      </a:solidFill>
                    </a:lnL>
                  </a:tcPr>
                </a:tc>
                <a:tc>
                  <a:txBody>
                    <a:bodyPr/>
                    <a:lstStyle/>
                    <a:p>
                      <a:pPr algn="just">
                        <a:defRPr sz="1800" b="0">
                          <a:solidFill>
                            <a:srgbClr val="000000"/>
                          </a:solidFill>
                        </a:defRPr>
                      </a:pPr>
                      <a:r>
                        <a:rPr sz="1400" b="1">
                          <a:solidFill>
                            <a:srgbClr val="FFFFFF"/>
                          </a:solidFill>
                          <a:latin typeface="Arial"/>
                          <a:ea typeface="Arial"/>
                          <a:cs typeface="Arial"/>
                          <a:sym typeface="Arial"/>
                        </a:rPr>
                        <a:t>Answer</a:t>
                      </a:r>
                    </a:p>
                  </a:txBody>
                  <a:tcPr marL="73025" marR="73025" marT="73025" marB="73025" horzOverflow="overflow">
                    <a:lnR w="12700">
                      <a:solidFill>
                        <a:schemeClr val="accent1"/>
                      </a:solidFill>
                    </a:lnR>
                  </a:tcPr>
                </a:tc>
              </a:tr>
              <a:tr h="613408">
                <a:tc>
                  <a:txBody>
                    <a:bodyPr/>
                    <a:lstStyle/>
                    <a:p>
                      <a:pPr algn="just">
                        <a:defRPr sz="1800"/>
                      </a:pPr>
                      <a:r>
                        <a:rPr sz="1400">
                          <a:latin typeface="Arial"/>
                          <a:ea typeface="Arial"/>
                          <a:cs typeface="Arial"/>
                          <a:sym typeface="Arial"/>
                        </a:rPr>
                        <a:t>What is software?</a:t>
                      </a:r>
                    </a:p>
                  </a:txBody>
                  <a:tcPr marL="0" marR="0" marT="0" marB="0" horzOverflow="overflow">
                    <a:lnL w="12700">
                      <a:solidFill>
                        <a:schemeClr val="accent1"/>
                      </a:solidFill>
                    </a:lnL>
                  </a:tcPr>
                </a:tc>
                <a:tc>
                  <a:txBody>
                    <a:bodyPr/>
                    <a:lstStyle/>
                    <a:p>
                      <a:pPr algn="just">
                        <a:defRPr sz="1800"/>
                      </a:pPr>
                      <a:r>
                        <a:rPr sz="1400">
                          <a:latin typeface="Arial"/>
                          <a:ea typeface="Arial"/>
                          <a:cs typeface="Arial"/>
                          <a:sym typeface="Arial"/>
                        </a:rPr>
                        <a:t>Computer programs and associated documentation. Software products may be developed for a particular customer or may be developed for a general market.</a:t>
                      </a:r>
                    </a:p>
                  </a:txBody>
                  <a:tcPr marL="0" marR="0" marT="0" marB="0" horzOverflow="overflow">
                    <a:lnR w="12700">
                      <a:solidFill>
                        <a:schemeClr val="accent1"/>
                      </a:solidFill>
                    </a:lnR>
                  </a:tcPr>
                </a:tc>
              </a:tr>
              <a:tr h="613408">
                <a:tc>
                  <a:txBody>
                    <a:bodyPr/>
                    <a:lstStyle/>
                    <a:p>
                      <a:pPr algn="just">
                        <a:defRPr sz="1800"/>
                      </a:pPr>
                      <a:r>
                        <a:rPr sz="1400">
                          <a:latin typeface="Arial"/>
                          <a:ea typeface="Arial"/>
                          <a:cs typeface="Arial"/>
                          <a:sym typeface="Arial"/>
                        </a:rPr>
                        <a:t>What are the attributes of good software?</a:t>
                      </a:r>
                    </a:p>
                  </a:txBody>
                  <a:tcPr marL="0" marR="0" marT="0" marB="0" horzOverflow="overflow">
                    <a:lnL w="12700">
                      <a:solidFill>
                        <a:schemeClr val="accent1"/>
                      </a:solidFill>
                    </a:lnL>
                  </a:tcPr>
                </a:tc>
                <a:tc>
                  <a:txBody>
                    <a:bodyPr/>
                    <a:lstStyle/>
                    <a:p>
                      <a:pPr algn="just">
                        <a:defRPr sz="1400">
                          <a:latin typeface="Arial"/>
                          <a:ea typeface="Arial"/>
                          <a:cs typeface="Arial"/>
                          <a:sym typeface="Arial"/>
                        </a:defRPr>
                      </a:pPr>
                      <a:r>
                        <a:t>Good software should deliver the required functionality and performance to the user and should be </a:t>
                      </a:r>
                      <a:r>
                        <a:rPr>
                          <a:solidFill>
                            <a:srgbClr val="FF0000"/>
                          </a:solidFill>
                        </a:rPr>
                        <a:t>maintainable, dependable and usable.</a:t>
                      </a:r>
                    </a:p>
                  </a:txBody>
                  <a:tcPr marL="0" marR="0" marT="0" marB="0" horzOverflow="overflow">
                    <a:lnR w="12700">
                      <a:solidFill>
                        <a:schemeClr val="accent1"/>
                      </a:solidFill>
                    </a:lnR>
                  </a:tcPr>
                </a:tc>
              </a:tr>
              <a:tr h="473850">
                <a:tc>
                  <a:txBody>
                    <a:bodyPr/>
                    <a:lstStyle/>
                    <a:p>
                      <a:pPr algn="just">
                        <a:defRPr sz="1800"/>
                      </a:pPr>
                      <a:r>
                        <a:rPr sz="1400">
                          <a:latin typeface="Arial"/>
                          <a:ea typeface="Arial"/>
                          <a:cs typeface="Arial"/>
                          <a:sym typeface="Arial"/>
                        </a:rPr>
                        <a:t>What is software engineering?</a:t>
                      </a:r>
                    </a:p>
                  </a:txBody>
                  <a:tcPr marL="0" marR="0" marT="0" marB="0" horzOverflow="overflow">
                    <a:lnL w="12700">
                      <a:solidFill>
                        <a:schemeClr val="accent1"/>
                      </a:solidFill>
                    </a:lnL>
                  </a:tcPr>
                </a:tc>
                <a:tc>
                  <a:txBody>
                    <a:bodyPr/>
                    <a:lstStyle/>
                    <a:p>
                      <a:pPr algn="just">
                        <a:defRPr sz="1400">
                          <a:latin typeface="Arial"/>
                          <a:ea typeface="Arial"/>
                          <a:cs typeface="Arial"/>
                          <a:sym typeface="Arial"/>
                        </a:defRPr>
                      </a:pPr>
                      <a:r>
                        <a:t>Software engineering is </a:t>
                      </a:r>
                      <a:r>
                        <a:rPr>
                          <a:solidFill>
                            <a:srgbClr val="FF0000"/>
                          </a:solidFill>
                        </a:rPr>
                        <a:t>an engineering discipline </a:t>
                      </a:r>
                      <a:r>
                        <a:t>that is concerned with all aspects of software production.</a:t>
                      </a:r>
                    </a:p>
                  </a:txBody>
                  <a:tcPr marL="0" marR="0" marT="0" marB="0" horzOverflow="overflow">
                    <a:lnR w="12700">
                      <a:solidFill>
                        <a:schemeClr val="accent1"/>
                      </a:solidFill>
                    </a:lnR>
                  </a:tcPr>
                </a:tc>
              </a:tr>
              <a:tr h="473850">
                <a:tc>
                  <a:txBody>
                    <a:bodyPr/>
                    <a:lstStyle/>
                    <a:p>
                      <a:pPr algn="just">
                        <a:defRPr sz="1400">
                          <a:latin typeface="Arial"/>
                          <a:ea typeface="Arial"/>
                          <a:cs typeface="Arial"/>
                          <a:sym typeface="Arial"/>
                        </a:defRPr>
                      </a:pPr>
                      <a:r>
                        <a:t>What are the fundamental </a:t>
                      </a:r>
                      <a:r>
                        <a:rPr>
                          <a:solidFill>
                            <a:srgbClr val="FF0000"/>
                          </a:solidFill>
                        </a:rPr>
                        <a:t>software engineering activities?</a:t>
                      </a:r>
                    </a:p>
                  </a:txBody>
                  <a:tcPr marL="0" marR="0" marT="0" marB="0" horzOverflow="overflow">
                    <a:lnL w="12700">
                      <a:solidFill>
                        <a:schemeClr val="accent1"/>
                      </a:solidFill>
                    </a:lnL>
                  </a:tcPr>
                </a:tc>
                <a:tc>
                  <a:txBody>
                    <a:bodyPr/>
                    <a:lstStyle/>
                    <a:p>
                      <a:pPr algn="just">
                        <a:defRPr sz="1800"/>
                      </a:pPr>
                      <a:r>
                        <a:rPr sz="1400">
                          <a:latin typeface="Arial"/>
                          <a:ea typeface="Arial"/>
                          <a:cs typeface="Arial"/>
                          <a:sym typeface="Arial"/>
                        </a:rPr>
                        <a:t>Software specification, software development, software validation and software evolution.</a:t>
                      </a:r>
                    </a:p>
                  </a:txBody>
                  <a:tcPr marL="0" marR="0" marT="0" marB="0" horzOverflow="overflow">
                    <a:lnR w="12700">
                      <a:solidFill>
                        <a:schemeClr val="accent1"/>
                      </a:solidFill>
                    </a:lnR>
                  </a:tcPr>
                </a:tc>
              </a:tr>
              <a:tr h="613408">
                <a:tc>
                  <a:txBody>
                    <a:bodyPr/>
                    <a:lstStyle/>
                    <a:p>
                      <a:pPr algn="just">
                        <a:defRPr sz="1800"/>
                      </a:pPr>
                      <a:r>
                        <a:rPr sz="1400">
                          <a:latin typeface="Arial"/>
                          <a:ea typeface="Arial"/>
                          <a:cs typeface="Arial"/>
                          <a:sym typeface="Arial"/>
                        </a:rPr>
                        <a:t>What is the difference between software engineering and computer science?</a:t>
                      </a:r>
                    </a:p>
                  </a:txBody>
                  <a:tcPr marL="0" marR="0" marT="0" marB="0" horzOverflow="overflow">
                    <a:lnL w="12700">
                      <a:solidFill>
                        <a:schemeClr val="accent1"/>
                      </a:solidFill>
                    </a:lnL>
                  </a:tcPr>
                </a:tc>
                <a:tc>
                  <a:txBody>
                    <a:bodyPr/>
                    <a:lstStyle/>
                    <a:p>
                      <a:pPr algn="just">
                        <a:defRPr sz="1400">
                          <a:latin typeface="Arial"/>
                          <a:ea typeface="Arial"/>
                          <a:cs typeface="Arial"/>
                          <a:sym typeface="Arial"/>
                        </a:defRPr>
                      </a:pPr>
                      <a:r>
                        <a:t>Computer science </a:t>
                      </a:r>
                      <a:r>
                        <a:rPr>
                          <a:solidFill>
                            <a:srgbClr val="FF0000"/>
                          </a:solidFill>
                        </a:rPr>
                        <a:t>focuses on theory </a:t>
                      </a:r>
                      <a:r>
                        <a:t>and fundamentals; software engineering is concerned with </a:t>
                      </a:r>
                      <a:r>
                        <a:rPr>
                          <a:solidFill>
                            <a:srgbClr val="FF0000"/>
                          </a:solidFill>
                        </a:rPr>
                        <a:t>the practicalities </a:t>
                      </a:r>
                      <a:r>
                        <a:t>of developing and delivering useful software.</a:t>
                      </a:r>
                    </a:p>
                  </a:txBody>
                  <a:tcPr marL="0" marR="0" marT="0" marB="0" horzOverflow="overflow">
                    <a:lnR w="12700">
                      <a:solidFill>
                        <a:schemeClr val="accent1"/>
                      </a:solidFill>
                    </a:lnR>
                  </a:tcPr>
                </a:tc>
              </a:tr>
              <a:tr h="788667">
                <a:tc>
                  <a:txBody>
                    <a:bodyPr/>
                    <a:lstStyle/>
                    <a:p>
                      <a:pPr algn="just">
                        <a:defRPr sz="1800"/>
                      </a:pPr>
                      <a:r>
                        <a:rPr sz="1400">
                          <a:latin typeface="Arial"/>
                          <a:ea typeface="Arial"/>
                          <a:cs typeface="Arial"/>
                          <a:sym typeface="Arial"/>
                        </a:rPr>
                        <a:t>What is the difference between software engineering and system engineering?</a:t>
                      </a:r>
                    </a:p>
                  </a:txBody>
                  <a:tcPr marL="0" marR="0" marT="0" marB="0" horzOverflow="overflow">
                    <a:lnL w="12700">
                      <a:solidFill>
                        <a:schemeClr val="accent1"/>
                      </a:solidFill>
                    </a:lnL>
                  </a:tcPr>
                </a:tc>
                <a:tc>
                  <a:txBody>
                    <a:bodyPr/>
                    <a:lstStyle/>
                    <a:p>
                      <a:pPr algn="just">
                        <a:defRPr sz="1800"/>
                      </a:pPr>
                      <a:r>
                        <a:rPr sz="1400">
                          <a:latin typeface="Arial"/>
                          <a:ea typeface="Arial"/>
                          <a:cs typeface="Arial"/>
                          <a:sym typeface="Arial"/>
                        </a:rPr>
                        <a:t>System engineering is concerned with all aspects of computer-based systems development including hardware, software and process engineering. Software engineering is part of this more general process.</a:t>
                      </a:r>
                    </a:p>
                  </a:txBody>
                  <a:tcPr marL="0" marR="0" marT="0" marB="0" horzOverflow="overflow">
                    <a:lnR w="12700">
                      <a:solidFill>
                        <a:schemeClr val="accent1"/>
                      </a:solidFill>
                    </a:lnR>
                  </a:tcPr>
                </a:tc>
              </a:tr>
            </a:tbl>
          </a:graphicData>
        </a:graphic>
      </p:graphicFrame>
      <p:pic>
        <p:nvPicPr>
          <p:cNvPr id="19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8432342" fill="hold"/>
                                        <p:tgtEl>
                                          <p:spTgt spid="19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195" name="Title 1"/>
          <p:cNvSpPr txBox="1">
            <a:spLocks noGrp="1"/>
          </p:cNvSpPr>
          <p:nvPr>
            <p:ph type="title"/>
          </p:nvPr>
        </p:nvSpPr>
        <p:spPr>
          <a:xfrm>
            <a:off x="457199" y="274638"/>
            <a:ext cx="7293234" cy="1143001"/>
          </a:xfrm>
          <a:prstGeom prst="rect">
            <a:avLst/>
          </a:prstGeom>
        </p:spPr>
        <p:txBody>
          <a:bodyPr/>
          <a:lstStyle/>
          <a:p>
            <a:r>
              <a:t>Frequently asked questions about software engineering</a:t>
            </a:r>
          </a:p>
        </p:txBody>
      </p:sp>
      <p:graphicFrame>
        <p:nvGraphicFramePr>
          <p:cNvPr id="196" name="Content Placeholder 5"/>
          <p:cNvGraphicFramePr/>
          <p:nvPr/>
        </p:nvGraphicFramePr>
        <p:xfrm>
          <a:off x="457200" y="1735300"/>
          <a:ext cx="8229600" cy="3997959"/>
        </p:xfrm>
        <a:graphic>
          <a:graphicData uri="http://schemas.openxmlformats.org/drawingml/2006/table">
            <a:tbl>
              <a:tblPr firstRow="1" bandRow="1">
                <a:tableStyleId>{4C3C2611-4C71-4FC5-86AE-919BDF0F9419}</a:tableStyleId>
              </a:tblPr>
              <a:tblGrid>
                <a:gridCol w="3488198"/>
                <a:gridCol w="4741402"/>
              </a:tblGrid>
              <a:tr h="370840">
                <a:tc>
                  <a:txBody>
                    <a:bodyPr/>
                    <a:lstStyle/>
                    <a:p>
                      <a:pPr algn="l">
                        <a:defRPr sz="1800" b="0">
                          <a:solidFill>
                            <a:srgbClr val="000000"/>
                          </a:solidFill>
                        </a:defRPr>
                      </a:pPr>
                      <a:r>
                        <a:rPr sz="1400" b="1">
                          <a:solidFill>
                            <a:srgbClr val="FFFFFF"/>
                          </a:solidFill>
                          <a:latin typeface="Arial"/>
                          <a:ea typeface="Arial"/>
                          <a:cs typeface="Arial"/>
                          <a:sym typeface="Arial"/>
                        </a:rPr>
                        <a:t>Question</a:t>
                      </a:r>
                    </a:p>
                  </a:txBody>
                  <a:tcPr marL="45720" marR="45720" horzOverflow="overflow">
                    <a:lnL w="12700">
                      <a:solidFill>
                        <a:srgbClr val="FFFFFF"/>
                      </a:solidFill>
                    </a:lnL>
                    <a:lnR w="12700">
                      <a:solidFill>
                        <a:srgbClr val="FFFFFF"/>
                      </a:solidFill>
                    </a:lnR>
                    <a:lnT w="12700">
                      <a:solidFill>
                        <a:srgbClr val="FFFFFF"/>
                      </a:solidFill>
                    </a:lnT>
                    <a:lnB w="38100">
                      <a:solidFill>
                        <a:srgbClr val="FFFFFF"/>
                      </a:solidFill>
                    </a:lnB>
                  </a:tcPr>
                </a:tc>
                <a:tc>
                  <a:txBody>
                    <a:bodyPr/>
                    <a:lstStyle/>
                    <a:p>
                      <a:pPr algn="l">
                        <a:defRPr sz="1800" b="0">
                          <a:solidFill>
                            <a:srgbClr val="000000"/>
                          </a:solidFill>
                        </a:defRPr>
                      </a:pPr>
                      <a:r>
                        <a:rPr sz="1400" b="1">
                          <a:solidFill>
                            <a:srgbClr val="FFFFFF"/>
                          </a:solidFill>
                          <a:latin typeface="Arial"/>
                          <a:ea typeface="Arial"/>
                          <a:cs typeface="Arial"/>
                          <a:sym typeface="Arial"/>
                        </a:rPr>
                        <a:t>Answer</a:t>
                      </a:r>
                    </a:p>
                  </a:txBody>
                  <a:tcPr marL="45720" marR="45720" horzOverflow="overflow">
                    <a:lnL w="12700">
                      <a:solidFill>
                        <a:srgbClr val="FFFFFF"/>
                      </a:solidFill>
                    </a:lnL>
                    <a:lnR w="12700">
                      <a:solidFill>
                        <a:srgbClr val="FFFFFF"/>
                      </a:solidFill>
                    </a:lnR>
                    <a:lnT w="12700">
                      <a:solidFill>
                        <a:srgbClr val="FFFFFF"/>
                      </a:solidFill>
                    </a:lnT>
                    <a:lnB w="38100">
                      <a:solidFill>
                        <a:srgbClr val="FFFFFF"/>
                      </a:solidFill>
                    </a:lnB>
                  </a:tcPr>
                </a:tc>
              </a:tr>
              <a:tr h="370840">
                <a:tc>
                  <a:txBody>
                    <a:bodyPr/>
                    <a:lstStyle/>
                    <a:p>
                      <a:pPr algn="l">
                        <a:defRPr sz="1800"/>
                      </a:pPr>
                      <a:r>
                        <a:rPr sz="1400">
                          <a:latin typeface="Arial"/>
                          <a:ea typeface="Arial"/>
                          <a:cs typeface="Arial"/>
                          <a:sym typeface="Arial"/>
                        </a:rPr>
                        <a:t>What are the key challenges facing software engineering?</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CFD7E7"/>
                    </a:solidFill>
                  </a:tcPr>
                </a:tc>
                <a:tc>
                  <a:txBody>
                    <a:bodyPr/>
                    <a:lstStyle/>
                    <a:p>
                      <a:pPr algn="just">
                        <a:defRPr sz="1800"/>
                      </a:pPr>
                      <a:r>
                        <a:rPr sz="1400">
                          <a:latin typeface="Arial"/>
                          <a:ea typeface="Arial"/>
                          <a:cs typeface="Arial"/>
                          <a:sym typeface="Arial"/>
                        </a:rPr>
                        <a:t>Coping with increasing diversity, demands for reduced delivery times and developing trustworthy software.</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CFD7E7"/>
                    </a:solidFill>
                  </a:tcPr>
                </a:tc>
              </a:tr>
              <a:tr h="370840">
                <a:tc>
                  <a:txBody>
                    <a:bodyPr/>
                    <a:lstStyle/>
                    <a:p>
                      <a:pPr algn="l">
                        <a:defRPr sz="1800"/>
                      </a:pPr>
                      <a:r>
                        <a:rPr sz="1400">
                          <a:latin typeface="Arial"/>
                          <a:ea typeface="Arial"/>
                          <a:cs typeface="Arial"/>
                          <a:sym typeface="Arial"/>
                        </a:rPr>
                        <a:t>What are the costs of software engineering?</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8ECF4"/>
                    </a:solidFill>
                  </a:tcPr>
                </a:tc>
                <a:tc>
                  <a:txBody>
                    <a:bodyPr/>
                    <a:lstStyle/>
                    <a:p>
                      <a:pPr algn="just">
                        <a:defRPr sz="1800"/>
                      </a:pPr>
                      <a:r>
                        <a:rPr sz="1400">
                          <a:latin typeface="Arial"/>
                          <a:ea typeface="Arial"/>
                          <a:cs typeface="Arial"/>
                          <a:sym typeface="Arial"/>
                        </a:rPr>
                        <a:t>Roughly 60% of software costs are development costs, 40% are testing costs. For custom software, evolution costs often exceed development costs.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8ECF4"/>
                    </a:solidFill>
                  </a:tcPr>
                </a:tc>
              </a:tr>
              <a:tr h="370840">
                <a:tc>
                  <a:txBody>
                    <a:bodyPr/>
                    <a:lstStyle/>
                    <a:p>
                      <a:pPr algn="just">
                        <a:defRPr sz="1800"/>
                      </a:pPr>
                      <a:r>
                        <a:rPr sz="1400">
                          <a:latin typeface="Arial"/>
                          <a:ea typeface="Arial"/>
                          <a:cs typeface="Arial"/>
                          <a:sym typeface="Arial"/>
                        </a:rPr>
                        <a:t>What are the best software engineering techniques and methods?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CFD7E7"/>
                    </a:solidFill>
                  </a:tcPr>
                </a:tc>
                <a:tc>
                  <a:txBody>
                    <a:bodyPr/>
                    <a:lstStyle/>
                    <a:p>
                      <a:pPr algn="just">
                        <a:defRPr sz="1400">
                          <a:latin typeface="Arial"/>
                          <a:ea typeface="Arial"/>
                          <a:cs typeface="Arial"/>
                          <a:sym typeface="Arial"/>
                        </a:defRPr>
                      </a:pPr>
                      <a:r>
                        <a:t>While all software projects have to be professionally managed and developed, </a:t>
                      </a:r>
                      <a:r>
                        <a:rPr>
                          <a:solidFill>
                            <a:srgbClr val="FF0000"/>
                          </a:solidFill>
                        </a:rPr>
                        <a:t>different techniques are appropriate for different types of system</a:t>
                      </a:r>
                      <a:r>
                        <a:t>. For example, games should always be developed using a series of prototypes whereas safety critical control systems require a complete and analyzable specification to be developed. You can’t, therefore, say that one method is better than another.</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CFD7E7"/>
                    </a:solidFill>
                  </a:tcPr>
                </a:tc>
              </a:tr>
              <a:tr h="370840">
                <a:tc>
                  <a:txBody>
                    <a:bodyPr/>
                    <a:lstStyle/>
                    <a:p>
                      <a:pPr algn="just">
                        <a:defRPr sz="1800"/>
                      </a:pPr>
                      <a:r>
                        <a:rPr sz="1400">
                          <a:latin typeface="Arial"/>
                          <a:ea typeface="Arial"/>
                          <a:cs typeface="Arial"/>
                          <a:sym typeface="Arial"/>
                        </a:rPr>
                        <a:t>What differences has the web made to software engineering?</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8ECF4"/>
                    </a:solidFill>
                  </a:tcPr>
                </a:tc>
                <a:tc>
                  <a:txBody>
                    <a:bodyPr/>
                    <a:lstStyle/>
                    <a:p>
                      <a:pPr algn="just">
                        <a:defRPr sz="1800"/>
                      </a:pPr>
                      <a:r>
                        <a:rPr sz="1400">
                          <a:latin typeface="Arial"/>
                          <a:ea typeface="Arial"/>
                          <a:cs typeface="Arial"/>
                          <a:sym typeface="Arial"/>
                        </a:rPr>
                        <a:t>The web has led to the availability of software services and the possibility of developing highly distributed service-based systems. Web-based systems development has led to important advances in programming languages and software reuse.</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8ECF4"/>
                    </a:solidFill>
                  </a:tcPr>
                </a:tc>
              </a:tr>
            </a:tbl>
          </a:graphicData>
        </a:graphic>
      </p:graphicFrame>
      <p:sp>
        <p:nvSpPr>
          <p:cNvPr id="197"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spTree>
  </p:cSld>
  <p:clrMapOvr>
    <a:masterClrMapping/>
  </p:clrMapOvr>
  <p:transition xmlns:p14="http://schemas.microsoft.com/office/powerpoint/2010/mai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00" name="Title 1"/>
          <p:cNvSpPr txBox="1">
            <a:spLocks noGrp="1"/>
          </p:cNvSpPr>
          <p:nvPr>
            <p:ph type="title"/>
          </p:nvPr>
        </p:nvSpPr>
        <p:spPr>
          <a:xfrm>
            <a:off x="457199" y="274638"/>
            <a:ext cx="7293234" cy="1143001"/>
          </a:xfrm>
          <a:prstGeom prst="rect">
            <a:avLst/>
          </a:prstGeom>
        </p:spPr>
        <p:txBody>
          <a:bodyPr/>
          <a:lstStyle/>
          <a:p>
            <a:r>
              <a:t>Essential attributes of good software</a:t>
            </a:r>
          </a:p>
        </p:txBody>
      </p:sp>
      <p:sp>
        <p:nvSpPr>
          <p:cNvPr id="20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graphicFrame>
        <p:nvGraphicFramePr>
          <p:cNvPr id="202" name="Table 3"/>
          <p:cNvGraphicFramePr/>
          <p:nvPr/>
        </p:nvGraphicFramePr>
        <p:xfrm>
          <a:off x="892175" y="1782763"/>
          <a:ext cx="7485040" cy="3955733"/>
        </p:xfrm>
        <a:graphic>
          <a:graphicData uri="http://schemas.openxmlformats.org/drawingml/2006/table">
            <a:tbl>
              <a:tblPr firstRow="1" bandRow="1">
                <a:tableStyleId>{4C3C2611-4C71-4FC5-86AE-919BDF0F9419}</a:tableStyleId>
              </a:tblPr>
              <a:tblGrid>
                <a:gridCol w="2132105"/>
                <a:gridCol w="5352935"/>
              </a:tblGrid>
              <a:tr h="497387">
                <a:tc>
                  <a:txBody>
                    <a:bodyPr/>
                    <a:lstStyle/>
                    <a:p>
                      <a:pPr algn="just">
                        <a:defRPr sz="1800" b="0">
                          <a:solidFill>
                            <a:srgbClr val="000000"/>
                          </a:solidFill>
                        </a:defRPr>
                      </a:pPr>
                      <a:r>
                        <a:rPr sz="1400" b="1">
                          <a:solidFill>
                            <a:srgbClr val="FFFFFF"/>
                          </a:solidFill>
                          <a:latin typeface="Arial"/>
                          <a:ea typeface="Arial"/>
                          <a:cs typeface="Arial"/>
                          <a:sym typeface="Arial"/>
                        </a:rPr>
                        <a:t>Product characteristic</a:t>
                      </a:r>
                    </a:p>
                  </a:txBody>
                  <a:tcPr marL="54610" marR="54610" marT="54610" marB="54610" horzOverflow="overflow">
                    <a:lnL w="12700">
                      <a:solidFill>
                        <a:schemeClr val="accent1"/>
                      </a:solidFill>
                    </a:lnL>
                  </a:tcPr>
                </a:tc>
                <a:tc>
                  <a:txBody>
                    <a:bodyPr/>
                    <a:lstStyle/>
                    <a:p>
                      <a:pPr algn="just">
                        <a:defRPr sz="1800" b="0">
                          <a:solidFill>
                            <a:srgbClr val="000000"/>
                          </a:solidFill>
                        </a:defRPr>
                      </a:pPr>
                      <a:r>
                        <a:rPr sz="1400" b="1">
                          <a:solidFill>
                            <a:srgbClr val="FFFFFF"/>
                          </a:solidFill>
                          <a:latin typeface="Arial"/>
                          <a:ea typeface="Arial"/>
                          <a:cs typeface="Arial"/>
                          <a:sym typeface="Arial"/>
                        </a:rPr>
                        <a:t>Description</a:t>
                      </a:r>
                    </a:p>
                  </a:txBody>
                  <a:tcPr marL="54610" marR="54610" marT="54610" marB="54610" horzOverflow="overflow">
                    <a:lnR w="12700">
                      <a:solidFill>
                        <a:schemeClr val="accent1"/>
                      </a:solidFill>
                    </a:lnR>
                  </a:tcPr>
                </a:tc>
              </a:tr>
              <a:tr h="858504">
                <a:tc>
                  <a:txBody>
                    <a:bodyPr/>
                    <a:lstStyle/>
                    <a:p>
                      <a:pPr algn="just">
                        <a:defRPr sz="1800"/>
                      </a:pPr>
                      <a:r>
                        <a:rPr sz="1400">
                          <a:latin typeface="Arial"/>
                          <a:ea typeface="Arial"/>
                          <a:cs typeface="Arial"/>
                          <a:sym typeface="Arial"/>
                        </a:rPr>
                        <a:t>Maintainability</a:t>
                      </a:r>
                    </a:p>
                  </a:txBody>
                  <a:tcPr marL="0" marR="0" marT="0" marB="0" horzOverflow="overflow">
                    <a:lnL w="12700">
                      <a:solidFill>
                        <a:schemeClr val="accent1"/>
                      </a:solidFill>
                    </a:lnL>
                  </a:tcPr>
                </a:tc>
                <a:tc>
                  <a:txBody>
                    <a:bodyPr/>
                    <a:lstStyle/>
                    <a:p>
                      <a:pPr algn="just">
                        <a:defRPr sz="1400">
                          <a:latin typeface="Arial"/>
                          <a:ea typeface="Arial"/>
                          <a:cs typeface="Arial"/>
                          <a:sym typeface="Arial"/>
                        </a:defRPr>
                      </a:pPr>
                      <a:r>
                        <a:t>Software should be written in such a way so that it </a:t>
                      </a:r>
                      <a:r>
                        <a:rPr>
                          <a:solidFill>
                            <a:srgbClr val="FF0000"/>
                          </a:solidFill>
                        </a:rPr>
                        <a:t>can evolve to meet the changing needs of customers. </a:t>
                      </a:r>
                      <a:r>
                        <a:t>This is </a:t>
                      </a:r>
                      <a:r>
                        <a:rPr>
                          <a:solidFill>
                            <a:srgbClr val="FF0000"/>
                          </a:solidFill>
                        </a:rPr>
                        <a:t>a critical attribute </a:t>
                      </a:r>
                      <a:r>
                        <a:t>because software change is an inevitable requirement of a changing business environment.</a:t>
                      </a:r>
                    </a:p>
                  </a:txBody>
                  <a:tcPr marL="0" marR="0" marT="0" marB="0" horzOverflow="overflow">
                    <a:lnR w="12700">
                      <a:solidFill>
                        <a:schemeClr val="accent1"/>
                      </a:solidFill>
                    </a:lnR>
                  </a:tcPr>
                </a:tc>
              </a:tr>
              <a:tr h="1042469">
                <a:tc>
                  <a:txBody>
                    <a:bodyPr/>
                    <a:lstStyle/>
                    <a:p>
                      <a:pPr algn="l">
                        <a:defRPr sz="1800"/>
                      </a:pPr>
                      <a:r>
                        <a:rPr sz="1400">
                          <a:latin typeface="Arial"/>
                          <a:ea typeface="Arial"/>
                          <a:cs typeface="Arial"/>
                          <a:sym typeface="Arial"/>
                        </a:rPr>
                        <a:t>Dependability and security</a:t>
                      </a:r>
                    </a:p>
                  </a:txBody>
                  <a:tcPr marL="0" marR="0" marT="0" marB="0" horzOverflow="overflow">
                    <a:lnL w="12700">
                      <a:solidFill>
                        <a:schemeClr val="accent1"/>
                      </a:solidFill>
                    </a:lnL>
                  </a:tcPr>
                </a:tc>
                <a:tc>
                  <a:txBody>
                    <a:bodyPr/>
                    <a:lstStyle/>
                    <a:p>
                      <a:pPr algn="just">
                        <a:defRPr sz="1400">
                          <a:latin typeface="Arial"/>
                          <a:ea typeface="Arial"/>
                          <a:cs typeface="Arial"/>
                          <a:sym typeface="Arial"/>
                        </a:defRPr>
                      </a:pPr>
                      <a:r>
                        <a:t>Software dependability includes a range of characteristics including </a:t>
                      </a:r>
                      <a:r>
                        <a:rPr>
                          <a:solidFill>
                            <a:srgbClr val="FF0000"/>
                          </a:solidFill>
                        </a:rPr>
                        <a:t>reliability, security and safety. </a:t>
                      </a:r>
                      <a:r>
                        <a:t>Dependable software should not cause physical or economic damage in the event of system failure. Malicious users should not be  able to access or damage the system.</a:t>
                      </a:r>
                    </a:p>
                  </a:txBody>
                  <a:tcPr marL="0" marR="0" marT="0" marB="0" horzOverflow="overflow">
                    <a:lnR w="12700">
                      <a:solidFill>
                        <a:schemeClr val="accent1"/>
                      </a:solidFill>
                    </a:lnR>
                  </a:tcPr>
                </a:tc>
              </a:tr>
              <a:tr h="858504">
                <a:tc>
                  <a:txBody>
                    <a:bodyPr/>
                    <a:lstStyle/>
                    <a:p>
                      <a:pPr algn="just">
                        <a:defRPr sz="1800"/>
                      </a:pPr>
                      <a:r>
                        <a:rPr sz="1400">
                          <a:latin typeface="Arial"/>
                          <a:ea typeface="Arial"/>
                          <a:cs typeface="Arial"/>
                          <a:sym typeface="Arial"/>
                        </a:rPr>
                        <a:t>Efficiency</a:t>
                      </a:r>
                    </a:p>
                  </a:txBody>
                  <a:tcPr marL="0" marR="0" marT="0" marB="0" horzOverflow="overflow">
                    <a:lnL w="12700">
                      <a:solidFill>
                        <a:schemeClr val="accent1"/>
                      </a:solidFill>
                    </a:lnL>
                  </a:tcPr>
                </a:tc>
                <a:tc>
                  <a:txBody>
                    <a:bodyPr/>
                    <a:lstStyle/>
                    <a:p>
                      <a:pPr algn="just">
                        <a:defRPr sz="1400">
                          <a:latin typeface="Arial"/>
                          <a:ea typeface="Arial"/>
                          <a:cs typeface="Arial"/>
                          <a:sym typeface="Arial"/>
                        </a:defRPr>
                      </a:pPr>
                      <a:r>
                        <a:t>Software </a:t>
                      </a:r>
                      <a:r>
                        <a:rPr>
                          <a:solidFill>
                            <a:srgbClr val="FF0000"/>
                          </a:solidFill>
                        </a:rPr>
                        <a:t>should not make wasteful use of system resources </a:t>
                      </a:r>
                      <a:r>
                        <a:t>such as memory and processor cycles. Efficiency therefore includes responsiveness, processing time, memory utilisation, etc.</a:t>
                      </a:r>
                    </a:p>
                  </a:txBody>
                  <a:tcPr marL="0" marR="0" marT="0" marB="0" horzOverflow="overflow">
                    <a:lnR w="12700">
                      <a:solidFill>
                        <a:schemeClr val="accent1"/>
                      </a:solidFill>
                    </a:lnR>
                  </a:tcPr>
                </a:tc>
              </a:tr>
              <a:tr h="674539">
                <a:tc>
                  <a:txBody>
                    <a:bodyPr/>
                    <a:lstStyle/>
                    <a:p>
                      <a:pPr algn="just">
                        <a:defRPr sz="1800"/>
                      </a:pPr>
                      <a:r>
                        <a:rPr sz="1400">
                          <a:latin typeface="Arial"/>
                          <a:ea typeface="Arial"/>
                          <a:cs typeface="Arial"/>
                          <a:sym typeface="Arial"/>
                        </a:rPr>
                        <a:t>Acceptability</a:t>
                      </a:r>
                    </a:p>
                  </a:txBody>
                  <a:tcPr marL="0" marR="0" marT="0" marB="0" horzOverflow="overflow">
                    <a:lnL w="12700">
                      <a:solidFill>
                        <a:schemeClr val="accent1"/>
                      </a:solidFill>
                    </a:lnL>
                  </a:tcPr>
                </a:tc>
                <a:tc>
                  <a:txBody>
                    <a:bodyPr/>
                    <a:lstStyle/>
                    <a:p>
                      <a:pPr algn="just">
                        <a:defRPr sz="1400">
                          <a:latin typeface="Arial"/>
                          <a:ea typeface="Arial"/>
                          <a:cs typeface="Arial"/>
                          <a:sym typeface="Arial"/>
                        </a:defRPr>
                      </a:pPr>
                      <a:r>
                        <a:t>Software </a:t>
                      </a:r>
                      <a:r>
                        <a:rPr>
                          <a:solidFill>
                            <a:srgbClr val="FF0000"/>
                          </a:solidFill>
                        </a:rPr>
                        <a:t>must be acceptable to the type of users </a:t>
                      </a:r>
                      <a:r>
                        <a:t>for which it is designed. This means that it must be understandable, usable and compatible with other systems that they use. </a:t>
                      </a:r>
                    </a:p>
                  </a:txBody>
                  <a:tcPr marL="0" marR="0" marT="0" marB="0" horzOverflow="overflow">
                    <a:lnR w="12700">
                      <a:solidFill>
                        <a:schemeClr val="accent1"/>
                      </a:solidFill>
                    </a:lnR>
                  </a:tcPr>
                </a:tc>
              </a:tr>
            </a:tbl>
          </a:graphicData>
        </a:graphic>
      </p:graphicFrame>
      <p:pic>
        <p:nvPicPr>
          <p:cNvPr id="20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947341" fill="hold"/>
                                        <p:tgtEl>
                                          <p:spTgt spid="20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06" name="Title 1"/>
          <p:cNvSpPr txBox="1">
            <a:spLocks noGrp="1"/>
          </p:cNvSpPr>
          <p:nvPr>
            <p:ph type="title"/>
          </p:nvPr>
        </p:nvSpPr>
        <p:spPr>
          <a:xfrm>
            <a:off x="457199" y="274638"/>
            <a:ext cx="7293234" cy="1143001"/>
          </a:xfrm>
          <a:prstGeom prst="rect">
            <a:avLst/>
          </a:prstGeom>
        </p:spPr>
        <p:txBody>
          <a:bodyPr/>
          <a:lstStyle/>
          <a:p>
            <a:r>
              <a:t>Software engineering</a:t>
            </a:r>
          </a:p>
        </p:txBody>
      </p:sp>
      <p:sp>
        <p:nvSpPr>
          <p:cNvPr id="207" name="Content Placeholder 2"/>
          <p:cNvSpPr txBox="1">
            <a:spLocks noGrp="1"/>
          </p:cNvSpPr>
          <p:nvPr>
            <p:ph type="body" idx="1"/>
          </p:nvPr>
        </p:nvSpPr>
        <p:spPr>
          <a:xfrm>
            <a:off x="457200" y="1600200"/>
            <a:ext cx="8229600" cy="4525963"/>
          </a:xfrm>
          <a:prstGeom prst="rect">
            <a:avLst/>
          </a:prstGeom>
        </p:spPr>
        <p:txBody>
          <a:bodyPr/>
          <a:lstStyle/>
          <a:p>
            <a:r>
              <a:t>Software engineering </a:t>
            </a:r>
            <a:r>
              <a:rPr>
                <a:solidFill>
                  <a:srgbClr val="FF0000"/>
                </a:solidFill>
              </a:rPr>
              <a:t>is an engineering discipline </a:t>
            </a:r>
            <a:r>
              <a:t>that is </a:t>
            </a:r>
            <a:r>
              <a:rPr>
                <a:solidFill>
                  <a:srgbClr val="FF0000"/>
                </a:solidFill>
              </a:rPr>
              <a:t>concerned with all aspects of software production </a:t>
            </a:r>
            <a:r>
              <a:t>from the early stages of system specification through to maintaining the system after it has gone into use.</a:t>
            </a:r>
          </a:p>
          <a:p>
            <a:r>
              <a:t>Engineering discipline</a:t>
            </a:r>
          </a:p>
          <a:p>
            <a:pPr marL="742950" lvl="1" indent="-285750">
              <a:spcBef>
                <a:spcPts val="300"/>
              </a:spcBef>
              <a:defRPr sz="2000"/>
            </a:pPr>
            <a:r>
              <a:t>Using appropriate theories and methods to solve problems bearing in mind organizational and financial constraints.</a:t>
            </a:r>
          </a:p>
          <a:p>
            <a:r>
              <a:t>All aspects of software production</a:t>
            </a:r>
          </a:p>
          <a:p>
            <a:pPr marL="742950" lvl="1" indent="-285750">
              <a:spcBef>
                <a:spcPts val="300"/>
              </a:spcBef>
              <a:defRPr sz="2000"/>
            </a:pPr>
            <a:r>
              <a:t>Not just technical process of development. Also project management and the development of tools, methods etc. to support software production.</a:t>
            </a:r>
          </a:p>
        </p:txBody>
      </p:sp>
      <p:sp>
        <p:nvSpPr>
          <p:cNvPr id="208"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pic>
        <p:nvPicPr>
          <p:cNvPr id="20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3975908"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2880661" fill="hold"/>
                                        <p:tgtEl>
                                          <p:spTgt spid="20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Rectangle 2"/>
          <p:cNvSpPr txBox="1">
            <a:spLocks noGrp="1"/>
          </p:cNvSpPr>
          <p:nvPr>
            <p:ph type="title"/>
          </p:nvPr>
        </p:nvSpPr>
        <p:spPr>
          <a:xfrm>
            <a:off x="457199" y="274638"/>
            <a:ext cx="7293234" cy="1143001"/>
          </a:xfrm>
          <a:prstGeom prst="rect">
            <a:avLst/>
          </a:prstGeom>
        </p:spPr>
        <p:txBody>
          <a:bodyPr/>
          <a:lstStyle/>
          <a:p>
            <a:pPr>
              <a:defRPr>
                <a:latin typeface="Times New Roman"/>
                <a:ea typeface="Times New Roman"/>
                <a:cs typeface="Times New Roman"/>
                <a:sym typeface="Times New Roman"/>
              </a:defRPr>
            </a:pPr>
            <a:endParaRPr/>
          </a:p>
        </p:txBody>
      </p:sp>
      <p:sp>
        <p:nvSpPr>
          <p:cNvPr id="111" name="Rectangle 3"/>
          <p:cNvSpPr txBox="1">
            <a:spLocks noGrp="1"/>
          </p:cNvSpPr>
          <p:nvPr>
            <p:ph type="body" idx="1"/>
          </p:nvPr>
        </p:nvSpPr>
        <p:spPr>
          <a:xfrm>
            <a:off x="457200" y="1600200"/>
            <a:ext cx="8229600" cy="4525963"/>
          </a:xfrm>
          <a:prstGeom prst="rect">
            <a:avLst/>
          </a:prstGeom>
        </p:spPr>
        <p:txBody>
          <a:bodyPr lIns="45898" tIns="45898" rIns="45898" bIns="45898"/>
          <a:lstStyle/>
          <a:p>
            <a:pPr>
              <a:defRPr>
                <a:latin typeface="Times New Roman"/>
                <a:ea typeface="Times New Roman"/>
                <a:cs typeface="Times New Roman"/>
                <a:sym typeface="Times New Roman"/>
              </a:defRPr>
            </a:pPr>
            <a:endParaRPr/>
          </a:p>
        </p:txBody>
      </p:sp>
      <p:pic>
        <p:nvPicPr>
          <p:cNvPr id="112" name="Picture 4" descr="Picture 4"/>
          <p:cNvPicPr>
            <a:picLocks noChangeAspect="1"/>
          </p:cNvPicPr>
          <p:nvPr/>
        </p:nvPicPr>
        <p:blipFill>
          <a:blip r:embed="rId4">
            <a:extLst/>
          </a:blip>
          <a:stretch>
            <a:fillRect/>
          </a:stretch>
        </p:blipFill>
        <p:spPr>
          <a:xfrm>
            <a:off x="-31884" y="1838785"/>
            <a:ext cx="9144001" cy="3985098"/>
          </a:xfrm>
          <a:prstGeom prst="rect">
            <a:avLst/>
          </a:prstGeom>
          <a:ln w="12700">
            <a:miter lim="400000"/>
          </a:ln>
        </p:spPr>
      </p:pic>
      <p:pic>
        <p:nvPicPr>
          <p:cNvPr id="113"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3936153" y="342615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315670" fill="hold"/>
                                        <p:tgtEl>
                                          <p:spTgt spid="1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17" name="Title 1"/>
          <p:cNvSpPr txBox="1">
            <a:spLocks noGrp="1"/>
          </p:cNvSpPr>
          <p:nvPr>
            <p:ph type="title"/>
          </p:nvPr>
        </p:nvSpPr>
        <p:spPr>
          <a:xfrm>
            <a:off x="457199" y="274638"/>
            <a:ext cx="7293234" cy="1143001"/>
          </a:xfrm>
          <a:prstGeom prst="rect">
            <a:avLst/>
          </a:prstGeom>
        </p:spPr>
        <p:txBody>
          <a:bodyPr/>
          <a:lstStyle/>
          <a:p>
            <a:r>
              <a:t>Software process activities</a:t>
            </a:r>
          </a:p>
        </p:txBody>
      </p:sp>
      <p:sp>
        <p:nvSpPr>
          <p:cNvPr id="218"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Software specification</a:t>
            </a:r>
            <a:r>
              <a:rPr>
                <a:solidFill>
                  <a:srgbClr val="46424D"/>
                </a:solidFill>
              </a:rPr>
              <a:t>, where customers and engineers define the software that is to be produced and the constraints on its operation.</a:t>
            </a:r>
          </a:p>
          <a:p>
            <a:pPr>
              <a:defRPr>
                <a:solidFill>
                  <a:srgbClr val="FF0000"/>
                </a:solidFill>
              </a:defRPr>
            </a:pPr>
            <a:r>
              <a:t>Software development</a:t>
            </a:r>
            <a:r>
              <a:rPr>
                <a:solidFill>
                  <a:srgbClr val="46424D"/>
                </a:solidFill>
              </a:rPr>
              <a:t>, where the software is designed and programmed.</a:t>
            </a:r>
          </a:p>
          <a:p>
            <a:pPr>
              <a:defRPr>
                <a:solidFill>
                  <a:srgbClr val="FF0000"/>
                </a:solidFill>
              </a:defRPr>
            </a:pPr>
            <a:r>
              <a:t>Software validation</a:t>
            </a:r>
            <a:r>
              <a:rPr>
                <a:solidFill>
                  <a:srgbClr val="46424D"/>
                </a:solidFill>
              </a:rPr>
              <a:t>, where the software is checked to ensure that it is what the customer requires.</a:t>
            </a:r>
          </a:p>
          <a:p>
            <a:pPr>
              <a:defRPr>
                <a:solidFill>
                  <a:srgbClr val="FF0000"/>
                </a:solidFill>
              </a:defRPr>
            </a:pPr>
            <a:r>
              <a:t>Software evolution</a:t>
            </a:r>
            <a:r>
              <a:rPr>
                <a:solidFill>
                  <a:srgbClr val="46424D"/>
                </a:solidFill>
              </a:rPr>
              <a:t>, where the software is modified to reflect changing customer and market requirements.</a:t>
            </a:r>
          </a:p>
        </p:txBody>
      </p:sp>
      <p:sp>
        <p:nvSpPr>
          <p:cNvPr id="21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pic>
        <p:nvPicPr>
          <p:cNvPr id="22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072341" fill="hold"/>
                                        <p:tgtEl>
                                          <p:spTgt spid="2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23" name="Title 1"/>
          <p:cNvSpPr txBox="1">
            <a:spLocks noGrp="1"/>
          </p:cNvSpPr>
          <p:nvPr>
            <p:ph type="title"/>
          </p:nvPr>
        </p:nvSpPr>
        <p:spPr>
          <a:xfrm>
            <a:off x="457199" y="274638"/>
            <a:ext cx="7293234" cy="1143001"/>
          </a:xfrm>
          <a:prstGeom prst="rect">
            <a:avLst/>
          </a:prstGeom>
        </p:spPr>
        <p:txBody>
          <a:bodyPr/>
          <a:lstStyle/>
          <a:p>
            <a:r>
              <a:t>General issues that affect most software</a:t>
            </a:r>
          </a:p>
        </p:txBody>
      </p:sp>
      <p:sp>
        <p:nvSpPr>
          <p:cNvPr id="224" name="Content Placeholder 2"/>
          <p:cNvSpPr txBox="1">
            <a:spLocks noGrp="1"/>
          </p:cNvSpPr>
          <p:nvPr>
            <p:ph type="body" idx="1"/>
          </p:nvPr>
        </p:nvSpPr>
        <p:spPr>
          <a:xfrm>
            <a:off x="457200" y="1600200"/>
            <a:ext cx="8229600" cy="4525963"/>
          </a:xfrm>
          <a:prstGeom prst="rect">
            <a:avLst/>
          </a:prstGeom>
        </p:spPr>
        <p:txBody>
          <a:bodyPr/>
          <a:lstStyle/>
          <a:p>
            <a:r>
              <a:t>Heterogeneity </a:t>
            </a:r>
          </a:p>
          <a:p>
            <a:pPr marL="742950" lvl="1" indent="-285750">
              <a:spcBef>
                <a:spcPts val="300"/>
              </a:spcBef>
              <a:defRPr sz="2000"/>
            </a:pPr>
            <a:r>
              <a:t>Increasingly, systems are required to operate as distributed systems across networks that include different types of computer and mobile devices. </a:t>
            </a:r>
          </a:p>
          <a:p>
            <a:r>
              <a:t>Business and social change </a:t>
            </a:r>
          </a:p>
          <a:p>
            <a:pPr marL="742950" lvl="1" indent="-285750">
              <a:spcBef>
                <a:spcPts val="300"/>
              </a:spcBef>
              <a:defRPr sz="2000"/>
            </a:pPr>
            <a:r>
              <a:t>Business and society are changing incredibly quickly as emerging economies develop and new technologies become available. They need to be able to change their existing software and to rapidly develop new software. </a:t>
            </a:r>
          </a:p>
          <a:p>
            <a:r>
              <a:t>Security and trust </a:t>
            </a:r>
          </a:p>
          <a:p>
            <a:pPr marL="742950" lvl="1" indent="-285750">
              <a:spcBef>
                <a:spcPts val="300"/>
              </a:spcBef>
              <a:defRPr sz="2000"/>
            </a:pPr>
            <a:r>
              <a:t>As software is intertwined with all aspects of our lives, it is essential that we can trust that software. </a:t>
            </a:r>
          </a:p>
        </p:txBody>
      </p:sp>
      <p:sp>
        <p:nvSpPr>
          <p:cNvPr id="22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pic>
        <p:nvPicPr>
          <p:cNvPr id="22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030654" fill="hold"/>
                                        <p:tgtEl>
                                          <p:spTgt spid="22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29" name="Title 1"/>
          <p:cNvSpPr txBox="1">
            <a:spLocks noGrp="1"/>
          </p:cNvSpPr>
          <p:nvPr>
            <p:ph type="title"/>
          </p:nvPr>
        </p:nvSpPr>
        <p:spPr>
          <a:xfrm>
            <a:off x="457199" y="274638"/>
            <a:ext cx="7293234" cy="1143001"/>
          </a:xfrm>
          <a:prstGeom prst="rect">
            <a:avLst/>
          </a:prstGeom>
        </p:spPr>
        <p:txBody>
          <a:bodyPr/>
          <a:lstStyle/>
          <a:p>
            <a:r>
              <a:t>Software engineering diversity</a:t>
            </a:r>
          </a:p>
        </p:txBody>
      </p:sp>
      <p:sp>
        <p:nvSpPr>
          <p:cNvPr id="230" name="Content Placeholder 2"/>
          <p:cNvSpPr txBox="1">
            <a:spLocks noGrp="1"/>
          </p:cNvSpPr>
          <p:nvPr>
            <p:ph type="body" idx="1"/>
          </p:nvPr>
        </p:nvSpPr>
        <p:spPr>
          <a:xfrm>
            <a:off x="457200" y="1600200"/>
            <a:ext cx="8229600" cy="4525963"/>
          </a:xfrm>
          <a:prstGeom prst="rect">
            <a:avLst/>
          </a:prstGeom>
        </p:spPr>
        <p:txBody>
          <a:bodyPr/>
          <a:lstStyle/>
          <a:p>
            <a:r>
              <a:t>There are many </a:t>
            </a:r>
            <a:r>
              <a:rPr>
                <a:solidFill>
                  <a:srgbClr val="FF0000"/>
                </a:solidFill>
              </a:rPr>
              <a:t>different types of software system </a:t>
            </a:r>
            <a:r>
              <a:t>and there is </a:t>
            </a:r>
            <a:r>
              <a:rPr>
                <a:solidFill>
                  <a:srgbClr val="FF0000"/>
                </a:solidFill>
              </a:rPr>
              <a:t>no universal set of software techniques </a:t>
            </a:r>
            <a:r>
              <a:t>that is applicable to all of these.</a:t>
            </a:r>
          </a:p>
          <a:p>
            <a:r>
              <a:t>The </a:t>
            </a:r>
            <a:r>
              <a:rPr>
                <a:solidFill>
                  <a:srgbClr val="FF0000"/>
                </a:solidFill>
              </a:rPr>
              <a:t>software engineering methods and tools used depend on the type of application being developed</a:t>
            </a:r>
            <a:r>
              <a:t>, the requirements of the customer and the background of the development team.</a:t>
            </a:r>
          </a:p>
        </p:txBody>
      </p:sp>
      <p:sp>
        <p:nvSpPr>
          <p:cNvPr id="23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pic>
        <p:nvPicPr>
          <p:cNvPr id="23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2334" fill="hold"/>
                                        <p:tgtEl>
                                          <p:spTgt spid="23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35" name="Title 1"/>
          <p:cNvSpPr txBox="1">
            <a:spLocks noGrp="1"/>
          </p:cNvSpPr>
          <p:nvPr>
            <p:ph type="title"/>
          </p:nvPr>
        </p:nvSpPr>
        <p:spPr>
          <a:xfrm>
            <a:off x="457199" y="274638"/>
            <a:ext cx="7293234" cy="1143001"/>
          </a:xfrm>
          <a:prstGeom prst="rect">
            <a:avLst/>
          </a:prstGeom>
        </p:spPr>
        <p:txBody>
          <a:bodyPr/>
          <a:lstStyle/>
          <a:p>
            <a:r>
              <a:t>Application types</a:t>
            </a:r>
          </a:p>
        </p:txBody>
      </p:sp>
      <p:sp>
        <p:nvSpPr>
          <p:cNvPr id="236" name="Content Placeholder 2"/>
          <p:cNvSpPr txBox="1">
            <a:spLocks noGrp="1"/>
          </p:cNvSpPr>
          <p:nvPr>
            <p:ph type="body" idx="1"/>
          </p:nvPr>
        </p:nvSpPr>
        <p:spPr>
          <a:xfrm>
            <a:off x="457200" y="1600200"/>
            <a:ext cx="8229600" cy="4525963"/>
          </a:xfrm>
          <a:prstGeom prst="rect">
            <a:avLst/>
          </a:prstGeom>
        </p:spPr>
        <p:txBody>
          <a:bodyPr/>
          <a:lstStyle/>
          <a:p>
            <a:r>
              <a:t>Stand-alone applications </a:t>
            </a:r>
          </a:p>
          <a:p>
            <a:pPr marL="742950" lvl="1" indent="-285750">
              <a:spcBef>
                <a:spcPts val="300"/>
              </a:spcBef>
              <a:defRPr sz="2000"/>
            </a:pPr>
            <a:r>
              <a:t>These are application systems that run on a local computer, such as a PC. They include all necessary functionality and do not need to be connected to a network. </a:t>
            </a:r>
          </a:p>
          <a:p>
            <a:r>
              <a:t>Interactive transaction-based applications</a:t>
            </a:r>
            <a:r>
              <a:rPr i="1"/>
              <a:t> </a:t>
            </a:r>
          </a:p>
          <a:p>
            <a:pPr marL="742950" lvl="1" indent="-285750">
              <a:spcBef>
                <a:spcPts val="300"/>
              </a:spcBef>
              <a:defRPr sz="2000"/>
            </a:pPr>
            <a:r>
              <a:t>Applications that execute on a remote computer and are accessed by users from their own PCs or terminals. These include web applications such as e-commerce applications. </a:t>
            </a:r>
          </a:p>
          <a:p>
            <a:r>
              <a:t>Embedded control systems </a:t>
            </a:r>
          </a:p>
          <a:p>
            <a:pPr marL="742950" lvl="1" indent="-285750">
              <a:spcBef>
                <a:spcPts val="300"/>
              </a:spcBef>
              <a:defRPr sz="2000"/>
            </a:pPr>
            <a:r>
              <a:t>These are software control systems that control and manage hardware devices. Numerically, there are probably more embedded systems than any other type of system. </a:t>
            </a:r>
          </a:p>
        </p:txBody>
      </p:sp>
      <p:sp>
        <p:nvSpPr>
          <p:cNvPr id="237"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pic>
        <p:nvPicPr>
          <p:cNvPr id="23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742332" fill="hold"/>
                                        <p:tgtEl>
                                          <p:spTgt spid="2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8"/>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41" name="Title 1"/>
          <p:cNvSpPr txBox="1">
            <a:spLocks noGrp="1"/>
          </p:cNvSpPr>
          <p:nvPr>
            <p:ph type="title"/>
          </p:nvPr>
        </p:nvSpPr>
        <p:spPr>
          <a:xfrm>
            <a:off x="457199" y="274638"/>
            <a:ext cx="7293234" cy="1143001"/>
          </a:xfrm>
          <a:prstGeom prst="rect">
            <a:avLst/>
          </a:prstGeom>
        </p:spPr>
        <p:txBody>
          <a:bodyPr/>
          <a:lstStyle/>
          <a:p>
            <a:r>
              <a:t>Application types</a:t>
            </a:r>
          </a:p>
        </p:txBody>
      </p:sp>
      <p:sp>
        <p:nvSpPr>
          <p:cNvPr id="242" name="Content Placeholder 2"/>
          <p:cNvSpPr txBox="1">
            <a:spLocks noGrp="1"/>
          </p:cNvSpPr>
          <p:nvPr>
            <p:ph type="body" idx="1"/>
          </p:nvPr>
        </p:nvSpPr>
        <p:spPr>
          <a:xfrm>
            <a:off x="457200" y="1600200"/>
            <a:ext cx="8229600" cy="4525963"/>
          </a:xfrm>
          <a:prstGeom prst="rect">
            <a:avLst/>
          </a:prstGeom>
        </p:spPr>
        <p:txBody>
          <a:bodyPr/>
          <a:lstStyle/>
          <a:p>
            <a:r>
              <a:t>Batch processing systems </a:t>
            </a:r>
          </a:p>
          <a:p>
            <a:pPr marL="742950" lvl="1" indent="-285750">
              <a:spcBef>
                <a:spcPts val="300"/>
              </a:spcBef>
              <a:defRPr sz="2000"/>
            </a:pPr>
            <a:r>
              <a:t>These are business systems that are designed to process data in large batches. They process large numbers of individual inputs to create corresponding outputs. </a:t>
            </a:r>
          </a:p>
          <a:p>
            <a:r>
              <a:t>Entertainment systems </a:t>
            </a:r>
          </a:p>
          <a:p>
            <a:pPr marL="742950" lvl="1" indent="-285750">
              <a:spcBef>
                <a:spcPts val="300"/>
              </a:spcBef>
              <a:defRPr sz="2000"/>
            </a:pPr>
            <a:r>
              <a:t>These are systems that are primarily for personal use and which are intended to entertain the user. </a:t>
            </a:r>
          </a:p>
          <a:p>
            <a:r>
              <a:t>Systems for modeling and simulation </a:t>
            </a:r>
          </a:p>
          <a:p>
            <a:pPr marL="742950" lvl="1" indent="-285750">
              <a:spcBef>
                <a:spcPts val="300"/>
              </a:spcBef>
              <a:defRPr sz="2000"/>
            </a:pPr>
            <a:r>
              <a:t>These are systems that are developed by scientists and engineers to model physical processes or situations, which include many, separate, interacting objects. </a:t>
            </a:r>
          </a:p>
        </p:txBody>
      </p:sp>
      <p:sp>
        <p:nvSpPr>
          <p:cNvPr id="243"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24</a:t>
            </a:fld>
            <a:endParaRPr/>
          </a:p>
        </p:txBody>
      </p:sp>
      <p:pic>
        <p:nvPicPr>
          <p:cNvPr id="24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652336" fill="hold"/>
                                        <p:tgtEl>
                                          <p:spTgt spid="24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47" name="Title 1"/>
          <p:cNvSpPr txBox="1">
            <a:spLocks noGrp="1"/>
          </p:cNvSpPr>
          <p:nvPr>
            <p:ph type="title"/>
          </p:nvPr>
        </p:nvSpPr>
        <p:spPr>
          <a:xfrm>
            <a:off x="457199" y="274638"/>
            <a:ext cx="7293234" cy="1143001"/>
          </a:xfrm>
          <a:prstGeom prst="rect">
            <a:avLst/>
          </a:prstGeom>
        </p:spPr>
        <p:txBody>
          <a:bodyPr/>
          <a:lstStyle/>
          <a:p>
            <a:r>
              <a:t>Application types</a:t>
            </a:r>
          </a:p>
        </p:txBody>
      </p:sp>
      <p:sp>
        <p:nvSpPr>
          <p:cNvPr id="248" name="Content Placeholder 2"/>
          <p:cNvSpPr txBox="1">
            <a:spLocks noGrp="1"/>
          </p:cNvSpPr>
          <p:nvPr>
            <p:ph type="body" idx="1"/>
          </p:nvPr>
        </p:nvSpPr>
        <p:spPr>
          <a:xfrm>
            <a:off x="457200" y="1600200"/>
            <a:ext cx="8229600" cy="4525963"/>
          </a:xfrm>
          <a:prstGeom prst="rect">
            <a:avLst/>
          </a:prstGeom>
        </p:spPr>
        <p:txBody>
          <a:bodyPr/>
          <a:lstStyle/>
          <a:p>
            <a:r>
              <a:t>Data collection systems </a:t>
            </a:r>
            <a:r>
              <a:rPr i="1"/>
              <a:t>	</a:t>
            </a:r>
          </a:p>
          <a:p>
            <a:pPr marL="742950" lvl="1" indent="-285750">
              <a:spcBef>
                <a:spcPts val="300"/>
              </a:spcBef>
              <a:defRPr sz="2000"/>
            </a:pPr>
            <a:r>
              <a:t>These are systems that collect data from their environment using a set of sensors and send that data to other systems for processing. </a:t>
            </a:r>
          </a:p>
          <a:p>
            <a:r>
              <a:t>Systems of systems </a:t>
            </a:r>
          </a:p>
          <a:p>
            <a:pPr marL="742950" lvl="1" indent="-285750">
              <a:spcBef>
                <a:spcPts val="300"/>
              </a:spcBef>
              <a:defRPr sz="2000"/>
            </a:pPr>
            <a:r>
              <a:t>These are systems that are composed of a number of other software systems. </a:t>
            </a:r>
          </a:p>
        </p:txBody>
      </p:sp>
      <p:sp>
        <p:nvSpPr>
          <p:cNvPr id="24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25</a:t>
            </a:fld>
            <a:endParaRPr/>
          </a:p>
        </p:txBody>
      </p:sp>
      <p:pic>
        <p:nvPicPr>
          <p:cNvPr id="25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40656" fill="hold"/>
                                        <p:tgtEl>
                                          <p:spTgt spid="25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5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53" name="Title 1"/>
          <p:cNvSpPr txBox="1">
            <a:spLocks noGrp="1"/>
          </p:cNvSpPr>
          <p:nvPr>
            <p:ph type="title"/>
          </p:nvPr>
        </p:nvSpPr>
        <p:spPr>
          <a:xfrm>
            <a:off x="457199" y="274638"/>
            <a:ext cx="7293234" cy="1143001"/>
          </a:xfrm>
          <a:prstGeom prst="rect">
            <a:avLst/>
          </a:prstGeom>
        </p:spPr>
        <p:txBody>
          <a:bodyPr/>
          <a:lstStyle/>
          <a:p>
            <a:r>
              <a:t>Software engineering fundamentals</a:t>
            </a:r>
          </a:p>
        </p:txBody>
      </p:sp>
      <p:sp>
        <p:nvSpPr>
          <p:cNvPr id="254" name="Content Placeholder 2"/>
          <p:cNvSpPr txBox="1">
            <a:spLocks noGrp="1"/>
          </p:cNvSpPr>
          <p:nvPr>
            <p:ph type="body" idx="1"/>
          </p:nvPr>
        </p:nvSpPr>
        <p:spPr>
          <a:xfrm>
            <a:off x="457200" y="1600200"/>
            <a:ext cx="8229600" cy="4525963"/>
          </a:xfrm>
          <a:prstGeom prst="rect">
            <a:avLst/>
          </a:prstGeom>
        </p:spPr>
        <p:txBody>
          <a:bodyPr/>
          <a:lstStyle/>
          <a:p>
            <a:pPr>
              <a:defRPr>
                <a:solidFill>
                  <a:srgbClr val="000000"/>
                </a:solidFill>
              </a:defRPr>
            </a:pPr>
            <a:r>
              <a:t>Some </a:t>
            </a:r>
            <a:r>
              <a:rPr>
                <a:solidFill>
                  <a:srgbClr val="FF0000"/>
                </a:solidFill>
              </a:rPr>
              <a:t>fundamental principles </a:t>
            </a:r>
            <a:r>
              <a:t>apply to all types of software system, </a:t>
            </a:r>
            <a:r>
              <a:rPr>
                <a:solidFill>
                  <a:srgbClr val="46424D"/>
                </a:solidFill>
              </a:rPr>
              <a:t>irrespective of the development techniques used:</a:t>
            </a:r>
          </a:p>
          <a:p>
            <a:pPr marL="742950" lvl="1" indent="-285750">
              <a:spcBef>
                <a:spcPts val="300"/>
              </a:spcBef>
              <a:defRPr sz="2000"/>
            </a:pPr>
            <a:r>
              <a:t>Systems should be developed </a:t>
            </a:r>
            <a:r>
              <a:rPr>
                <a:solidFill>
                  <a:srgbClr val="FF0000"/>
                </a:solidFill>
              </a:rPr>
              <a:t>using a managed and understood development process</a:t>
            </a:r>
            <a:r>
              <a:t>. Of course, different processes are used for different types of software.</a:t>
            </a:r>
          </a:p>
          <a:p>
            <a:pPr marL="742950" lvl="1" indent="-285750">
              <a:spcBef>
                <a:spcPts val="300"/>
              </a:spcBef>
              <a:defRPr sz="2000">
                <a:solidFill>
                  <a:srgbClr val="FF0000"/>
                </a:solidFill>
              </a:defRPr>
            </a:pPr>
            <a:r>
              <a:t>Dependability and performance </a:t>
            </a:r>
            <a:r>
              <a:rPr>
                <a:solidFill>
                  <a:srgbClr val="46424D"/>
                </a:solidFill>
              </a:rPr>
              <a:t>are important for all types of system. </a:t>
            </a:r>
          </a:p>
          <a:p>
            <a:pPr marL="742950" lvl="1" indent="-285750">
              <a:spcBef>
                <a:spcPts val="300"/>
              </a:spcBef>
              <a:defRPr sz="2000">
                <a:solidFill>
                  <a:srgbClr val="FF0000"/>
                </a:solidFill>
              </a:defRPr>
            </a:pPr>
            <a:r>
              <a:t>Understanding and managing the software specification and requirements </a:t>
            </a:r>
            <a:r>
              <a:rPr>
                <a:solidFill>
                  <a:srgbClr val="46424D"/>
                </a:solidFill>
              </a:rPr>
              <a:t>(what the software should do) are important. </a:t>
            </a:r>
          </a:p>
          <a:p>
            <a:pPr marL="742950" lvl="1" indent="-285750">
              <a:spcBef>
                <a:spcPts val="300"/>
              </a:spcBef>
              <a:defRPr sz="2000"/>
            </a:pPr>
            <a:r>
              <a:t>Where appropriate, you </a:t>
            </a:r>
            <a:r>
              <a:rPr>
                <a:solidFill>
                  <a:srgbClr val="FF0000"/>
                </a:solidFill>
              </a:rPr>
              <a:t>should reuse software </a:t>
            </a:r>
            <a:r>
              <a:t>that has already been developed rather than write new software.</a:t>
            </a:r>
          </a:p>
        </p:txBody>
      </p:sp>
      <p:sp>
        <p:nvSpPr>
          <p:cNvPr id="25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26</a:t>
            </a:fld>
            <a:endParaRPr/>
          </a:p>
        </p:txBody>
      </p:sp>
      <p:pic>
        <p:nvPicPr>
          <p:cNvPr id="25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253997" fill="hold"/>
                                        <p:tgtEl>
                                          <p:spTgt spid="25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5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66" name="Title 1"/>
          <p:cNvSpPr txBox="1">
            <a:spLocks noGrp="1"/>
          </p:cNvSpPr>
          <p:nvPr>
            <p:ph type="title"/>
          </p:nvPr>
        </p:nvSpPr>
        <p:spPr>
          <a:xfrm>
            <a:off x="457199" y="274638"/>
            <a:ext cx="7293234" cy="1143001"/>
          </a:xfrm>
          <a:prstGeom prst="rect">
            <a:avLst/>
          </a:prstGeom>
        </p:spPr>
        <p:txBody>
          <a:bodyPr/>
          <a:lstStyle/>
          <a:p>
            <a:r>
              <a:t>Web software engineering</a:t>
            </a:r>
          </a:p>
        </p:txBody>
      </p:sp>
      <p:sp>
        <p:nvSpPr>
          <p:cNvPr id="267" name="Content Placeholder 2"/>
          <p:cNvSpPr txBox="1">
            <a:spLocks noGrp="1"/>
          </p:cNvSpPr>
          <p:nvPr>
            <p:ph type="body" idx="1"/>
          </p:nvPr>
        </p:nvSpPr>
        <p:spPr>
          <a:xfrm>
            <a:off x="256721" y="1559670"/>
            <a:ext cx="8660959" cy="4525963"/>
          </a:xfrm>
          <a:prstGeom prst="rect">
            <a:avLst/>
          </a:prstGeom>
        </p:spPr>
        <p:txBody>
          <a:bodyPr/>
          <a:lstStyle/>
          <a:p>
            <a:pPr marL="329184" indent="-329184" defTabSz="438911">
              <a:spcBef>
                <a:spcPts val="500"/>
              </a:spcBef>
              <a:defRPr sz="2304"/>
            </a:pPr>
            <a:r>
              <a:t>Software reuse is the dominant approach for constructing web-based systems. 	</a:t>
            </a:r>
          </a:p>
          <a:p>
            <a:pPr marL="713231" lvl="1" indent="-274320" defTabSz="438911">
              <a:spcBef>
                <a:spcPts val="200"/>
              </a:spcBef>
              <a:defRPr sz="1919"/>
            </a:pPr>
            <a:r>
              <a:t>When building these systems, you think about </a:t>
            </a:r>
            <a:r>
              <a:rPr>
                <a:solidFill>
                  <a:srgbClr val="FF0000"/>
                </a:solidFill>
              </a:rPr>
              <a:t>how you can assemble them </a:t>
            </a:r>
            <a:r>
              <a:t>from pre-existing software components and systems.</a:t>
            </a:r>
          </a:p>
          <a:p>
            <a:pPr marL="329184" indent="-329184" defTabSz="438911">
              <a:spcBef>
                <a:spcPts val="500"/>
              </a:spcBef>
              <a:defRPr sz="2304"/>
            </a:pPr>
            <a:r>
              <a:t>Web-based systems should </a:t>
            </a:r>
            <a:r>
              <a:rPr>
                <a:solidFill>
                  <a:srgbClr val="FF0000"/>
                </a:solidFill>
              </a:rPr>
              <a:t>be developed and delivered incrementally</a:t>
            </a:r>
            <a:r>
              <a:t>.</a:t>
            </a:r>
          </a:p>
          <a:p>
            <a:pPr marL="713231" lvl="1" indent="-274320" defTabSz="438911">
              <a:spcBef>
                <a:spcPts val="200"/>
              </a:spcBef>
              <a:defRPr sz="1919"/>
            </a:pPr>
            <a:r>
              <a:t>It is now generally recognized that it is impractical to specify all the requirements for such systems in advance. </a:t>
            </a:r>
          </a:p>
          <a:p>
            <a:pPr marL="329184" indent="-329184" defTabSz="438911">
              <a:spcBef>
                <a:spcPts val="500"/>
              </a:spcBef>
              <a:defRPr sz="2304">
                <a:solidFill>
                  <a:srgbClr val="FF0000"/>
                </a:solidFill>
              </a:defRPr>
            </a:pPr>
            <a:r>
              <a:t>User interfaces are constrained </a:t>
            </a:r>
            <a:r>
              <a:rPr>
                <a:solidFill>
                  <a:srgbClr val="46424D"/>
                </a:solidFill>
              </a:rPr>
              <a:t>by the capabilities of web browsers. </a:t>
            </a:r>
          </a:p>
          <a:p>
            <a:pPr marL="713231" lvl="1" indent="-274320" defTabSz="438911">
              <a:spcBef>
                <a:spcPts val="200"/>
              </a:spcBef>
              <a:defRPr sz="1919"/>
            </a:pPr>
            <a:r>
              <a:t>Technologies such as AJAX allow rich interfaces to be created within a web browser but are still difficult to use. Web forms with local scripting are more commonly used. </a:t>
            </a:r>
          </a:p>
        </p:txBody>
      </p:sp>
      <p:sp>
        <p:nvSpPr>
          <p:cNvPr id="268"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27</a:t>
            </a:fld>
            <a:endParaRPr/>
          </a:p>
        </p:txBody>
      </p:sp>
      <p:pic>
        <p:nvPicPr>
          <p:cNvPr id="26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3975908"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229003" fill="hold"/>
                                        <p:tgtEl>
                                          <p:spTgt spid="26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9"/>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72" name="Title 1"/>
          <p:cNvSpPr txBox="1">
            <a:spLocks noGrp="1"/>
          </p:cNvSpPr>
          <p:nvPr>
            <p:ph type="title"/>
          </p:nvPr>
        </p:nvSpPr>
        <p:spPr>
          <a:xfrm>
            <a:off x="457199" y="274638"/>
            <a:ext cx="7293234" cy="1143001"/>
          </a:xfrm>
          <a:prstGeom prst="rect">
            <a:avLst/>
          </a:prstGeom>
        </p:spPr>
        <p:txBody>
          <a:bodyPr/>
          <a:lstStyle/>
          <a:p>
            <a:r>
              <a:t>Web-based software engineering</a:t>
            </a:r>
          </a:p>
        </p:txBody>
      </p:sp>
      <p:sp>
        <p:nvSpPr>
          <p:cNvPr id="273" name="Content Placeholder 2"/>
          <p:cNvSpPr txBox="1">
            <a:spLocks noGrp="1"/>
          </p:cNvSpPr>
          <p:nvPr>
            <p:ph type="body" idx="1"/>
          </p:nvPr>
        </p:nvSpPr>
        <p:spPr>
          <a:xfrm>
            <a:off x="457200" y="1600200"/>
            <a:ext cx="8229600" cy="4525963"/>
          </a:xfrm>
          <a:prstGeom prst="rect">
            <a:avLst/>
          </a:prstGeom>
        </p:spPr>
        <p:txBody>
          <a:bodyPr/>
          <a:lstStyle/>
          <a:p>
            <a:r>
              <a:t>Web-based systems are complex distributed systems but the fundamental principles of software engineering discussed previously are as applicable to them as they are to any other types of system.</a:t>
            </a:r>
          </a:p>
          <a:p>
            <a:r>
              <a:t>The fundamental ideas of software engineering, discussed in the previous section, apply to web-based software in the same way that they apply to other types of software system. </a:t>
            </a:r>
          </a:p>
        </p:txBody>
      </p:sp>
      <p:sp>
        <p:nvSpPr>
          <p:cNvPr id="274"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28</a:t>
            </a:fld>
            <a:endParaRPr/>
          </a:p>
        </p:txBody>
      </p:sp>
      <p:pic>
        <p:nvPicPr>
          <p:cNvPr id="27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84999" fill="hold"/>
                                        <p:tgtEl>
                                          <p:spTgt spid="27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75"/>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Rectangle 4"/>
          <p:cNvSpPr txBox="1">
            <a:spLocks noGrp="1"/>
          </p:cNvSpPr>
          <p:nvPr>
            <p:ph type="title"/>
          </p:nvPr>
        </p:nvSpPr>
        <p:spPr>
          <a:xfrm>
            <a:off x="474785" y="304800"/>
            <a:ext cx="8192966" cy="917576"/>
          </a:xfrm>
          <a:prstGeom prst="rect">
            <a:avLst/>
          </a:prstGeom>
        </p:spPr>
        <p:txBody>
          <a:bodyPr/>
          <a:lstStyle/>
          <a:p>
            <a:r>
              <a:t>Software engineering ethics</a:t>
            </a:r>
          </a:p>
        </p:txBody>
      </p:sp>
      <p:sp>
        <p:nvSpPr>
          <p:cNvPr id="278" name="Rectangle 5"/>
          <p:cNvSpPr txBox="1">
            <a:spLocks noGrp="1"/>
          </p:cNvSpPr>
          <p:nvPr>
            <p:ph type="body" idx="1"/>
          </p:nvPr>
        </p:nvSpPr>
        <p:spPr>
          <a:xfrm>
            <a:off x="457200" y="1600200"/>
            <a:ext cx="8229600" cy="4525963"/>
          </a:xfrm>
          <a:prstGeom prst="rect">
            <a:avLst/>
          </a:prstGeom>
        </p:spPr>
        <p:txBody>
          <a:bodyPr/>
          <a:lstStyle/>
          <a:p>
            <a:r>
              <a:t>Software engineering involves wider responsibilities than simply the application of technical skills.</a:t>
            </a:r>
          </a:p>
          <a:p>
            <a:r>
              <a:t>Software engineers must behave in an honest and ethically responsible way if they are to be respected as professionals.</a:t>
            </a:r>
          </a:p>
          <a:p>
            <a:r>
              <a:t>Ethical behaviour is more than simply upholding the law but involves following a set of principles that are morally correct.</a:t>
            </a:r>
          </a:p>
        </p:txBody>
      </p:sp>
      <p:pic>
        <p:nvPicPr>
          <p:cNvPr id="27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929000" fill="hold"/>
                                        <p:tgtEl>
                                          <p:spTgt spid="27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7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Rectangle 2"/>
          <p:cNvSpPr txBox="1">
            <a:spLocks noGrp="1"/>
          </p:cNvSpPr>
          <p:nvPr>
            <p:ph type="title"/>
          </p:nvPr>
        </p:nvSpPr>
        <p:spPr>
          <a:xfrm>
            <a:off x="457199" y="274638"/>
            <a:ext cx="7293234" cy="1143001"/>
          </a:xfrm>
          <a:prstGeom prst="rect">
            <a:avLst/>
          </a:prstGeom>
        </p:spPr>
        <p:txBody>
          <a:bodyPr/>
          <a:lstStyle/>
          <a:p>
            <a:pPr>
              <a:defRPr>
                <a:latin typeface="Times New Roman"/>
                <a:ea typeface="Times New Roman"/>
                <a:cs typeface="Times New Roman"/>
                <a:sym typeface="Times New Roman"/>
              </a:defRPr>
            </a:pPr>
            <a:endParaRPr/>
          </a:p>
        </p:txBody>
      </p:sp>
      <p:sp>
        <p:nvSpPr>
          <p:cNvPr id="116" name="Rectangle 3"/>
          <p:cNvSpPr txBox="1">
            <a:spLocks noGrp="1"/>
          </p:cNvSpPr>
          <p:nvPr>
            <p:ph type="body" idx="1"/>
          </p:nvPr>
        </p:nvSpPr>
        <p:spPr>
          <a:xfrm>
            <a:off x="457200" y="1600200"/>
            <a:ext cx="8229600" cy="4525963"/>
          </a:xfrm>
          <a:prstGeom prst="rect">
            <a:avLst/>
          </a:prstGeom>
        </p:spPr>
        <p:txBody>
          <a:bodyPr lIns="45898" tIns="45898" rIns="45898" bIns="45898"/>
          <a:lstStyle/>
          <a:p>
            <a:pPr>
              <a:defRPr>
                <a:latin typeface="Times New Roman"/>
                <a:ea typeface="Times New Roman"/>
                <a:cs typeface="Times New Roman"/>
                <a:sym typeface="Times New Roman"/>
              </a:defRPr>
            </a:pPr>
            <a:endParaRPr/>
          </a:p>
        </p:txBody>
      </p:sp>
      <p:pic>
        <p:nvPicPr>
          <p:cNvPr id="117" name="Picture 4" descr="Picture 4"/>
          <p:cNvPicPr>
            <a:picLocks noChangeAspect="1"/>
          </p:cNvPicPr>
          <p:nvPr/>
        </p:nvPicPr>
        <p:blipFill>
          <a:blip r:embed="rId4">
            <a:extLst/>
          </a:blip>
          <a:stretch>
            <a:fillRect/>
          </a:stretch>
        </p:blipFill>
        <p:spPr>
          <a:xfrm>
            <a:off x="0" y="248570"/>
            <a:ext cx="9144000" cy="6133005"/>
          </a:xfrm>
          <a:prstGeom prst="rect">
            <a:avLst/>
          </a:prstGeom>
          <a:ln w="12700">
            <a:miter lim="400000"/>
          </a:ln>
        </p:spPr>
      </p:pic>
      <p:pic>
        <p:nvPicPr>
          <p:cNvPr id="11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204615" y="342615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572336" fill="hold"/>
                                        <p:tgtEl>
                                          <p:spTgt spid="1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8"/>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Rectangle 4"/>
          <p:cNvSpPr txBox="1">
            <a:spLocks noGrp="1"/>
          </p:cNvSpPr>
          <p:nvPr>
            <p:ph type="title"/>
          </p:nvPr>
        </p:nvSpPr>
        <p:spPr>
          <a:xfrm>
            <a:off x="457199" y="274638"/>
            <a:ext cx="7293234" cy="1143001"/>
          </a:xfrm>
          <a:prstGeom prst="rect">
            <a:avLst/>
          </a:prstGeom>
        </p:spPr>
        <p:txBody>
          <a:bodyPr/>
          <a:lstStyle/>
          <a:p>
            <a:r>
              <a:t>ACM/IEEE Code of Ethics</a:t>
            </a:r>
          </a:p>
        </p:txBody>
      </p:sp>
      <p:sp>
        <p:nvSpPr>
          <p:cNvPr id="282" name="Rectangle 5"/>
          <p:cNvSpPr txBox="1">
            <a:spLocks noGrp="1"/>
          </p:cNvSpPr>
          <p:nvPr>
            <p:ph type="body" idx="1"/>
          </p:nvPr>
        </p:nvSpPr>
        <p:spPr>
          <a:xfrm>
            <a:off x="457200" y="1600200"/>
            <a:ext cx="8229600" cy="4525963"/>
          </a:xfrm>
          <a:prstGeom prst="rect">
            <a:avLst/>
          </a:prstGeom>
        </p:spPr>
        <p:txBody>
          <a:bodyPr/>
          <a:lstStyle/>
          <a:p>
            <a:pPr>
              <a:lnSpc>
                <a:spcPct val="90000"/>
              </a:lnSpc>
            </a:pPr>
            <a:r>
              <a:t>The professional societies in the US have cooperated to produce a code of ethical practice.</a:t>
            </a:r>
          </a:p>
          <a:p>
            <a:pPr>
              <a:lnSpc>
                <a:spcPct val="90000"/>
              </a:lnSpc>
            </a:pPr>
            <a:r>
              <a:t>Members of these organisations sign up to the code of practice when they join.</a:t>
            </a:r>
          </a:p>
          <a:p>
            <a:pPr>
              <a:lnSpc>
                <a:spcPct val="90000"/>
              </a:lnSpc>
            </a:pPr>
            <a:r>
              <a:t>The Code contains eight Principles related to the behaviour of and decisions made by professional software engineers, including practitioners, educators, managers, supervisors and policy makers, as well as trainees and students of the profession. </a:t>
            </a:r>
          </a:p>
        </p:txBody>
      </p:sp>
      <p:pic>
        <p:nvPicPr>
          <p:cNvPr id="28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79001" fill="hold"/>
                                        <p:tgtEl>
                                          <p:spTgt spid="28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83"/>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86" name="Title 1"/>
          <p:cNvSpPr txBox="1">
            <a:spLocks noGrp="1"/>
          </p:cNvSpPr>
          <p:nvPr>
            <p:ph type="title"/>
          </p:nvPr>
        </p:nvSpPr>
        <p:spPr>
          <a:xfrm>
            <a:off x="457199" y="331896"/>
            <a:ext cx="6873876" cy="836957"/>
          </a:xfrm>
          <a:prstGeom prst="rect">
            <a:avLst/>
          </a:prstGeom>
        </p:spPr>
        <p:txBody>
          <a:bodyPr/>
          <a:lstStyle/>
          <a:p>
            <a:r>
              <a:t>The ACM/IEEE Code of Ethics </a:t>
            </a:r>
          </a:p>
        </p:txBody>
      </p:sp>
      <p:sp>
        <p:nvSpPr>
          <p:cNvPr id="28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31</a:t>
            </a:fld>
            <a:endParaRPr/>
          </a:p>
        </p:txBody>
      </p:sp>
      <p:sp>
        <p:nvSpPr>
          <p:cNvPr id="288" name="TextBox 5"/>
          <p:cNvSpPr txBox="1"/>
          <p:nvPr/>
        </p:nvSpPr>
        <p:spPr>
          <a:xfrm>
            <a:off x="457199" y="1616193"/>
            <a:ext cx="8461314" cy="3947256"/>
          </a:xfrm>
          <a:prstGeom prst="rect">
            <a:avLst/>
          </a:prstGeom>
          <a:solidFill>
            <a:srgbClr val="FFFF00">
              <a:alpha val="34000"/>
            </a:srgbClr>
          </a:solidFill>
          <a:ln w="12700">
            <a:miter lim="400000"/>
          </a:ln>
          <a:extLst>
            <a:ext uri="{C572A759-6A51-4108-AA02-DFA0A04FC94B}">
              <ma14:wrappingTextBoxFlag xmlns:ma14="http://schemas.microsoft.com/office/mac/drawingml/2011/main" val="1"/>
            </a:ext>
          </a:extLst>
        </p:spPr>
        <p:txBody>
          <a:bodyPr lIns="45719" rIns="45719">
            <a:spAutoFit/>
          </a:bodyPr>
          <a:lstStyle/>
          <a:p>
            <a:pPr>
              <a:defRPr sz="1600" b="1">
                <a:latin typeface="Arial"/>
                <a:ea typeface="Arial"/>
                <a:cs typeface="Arial"/>
                <a:sym typeface="Arial"/>
              </a:defRPr>
            </a:pPr>
            <a:r>
              <a:t>Software Engineering Code of Ethics and Professional Practice</a:t>
            </a:r>
          </a:p>
          <a:p>
            <a:pPr>
              <a:defRPr sz="1600">
                <a:latin typeface="Arial"/>
                <a:ea typeface="Arial"/>
                <a:cs typeface="Arial"/>
                <a:sym typeface="Arial"/>
              </a:defRPr>
            </a:pPr>
            <a:endParaRPr/>
          </a:p>
          <a:p>
            <a:pPr>
              <a:defRPr sz="1600">
                <a:latin typeface="Arial"/>
                <a:ea typeface="Arial"/>
                <a:cs typeface="Arial"/>
                <a:sym typeface="Arial"/>
              </a:defRPr>
            </a:pPr>
            <a:r>
              <a:t>ACM/IEEE-CS Joint Task Force on Software Engineering Ethics and Professional Practices</a:t>
            </a:r>
          </a:p>
          <a:p>
            <a:pPr>
              <a:defRPr sz="1600" b="1">
                <a:latin typeface="Arial"/>
                <a:ea typeface="Arial"/>
                <a:cs typeface="Arial"/>
                <a:sym typeface="Arial"/>
              </a:defRPr>
            </a:pPr>
            <a:r>
              <a:t> </a:t>
            </a:r>
          </a:p>
          <a:p>
            <a:pPr>
              <a:defRPr sz="1600" b="1">
                <a:latin typeface="Arial"/>
                <a:ea typeface="Arial"/>
                <a:cs typeface="Arial"/>
                <a:sym typeface="Arial"/>
              </a:defRPr>
            </a:pPr>
            <a:r>
              <a:t>PREAMBLE</a:t>
            </a:r>
          </a:p>
          <a:p>
            <a:pPr>
              <a:spcBef>
                <a:spcPts val="600"/>
              </a:spcBef>
              <a:defRPr sz="1600">
                <a:latin typeface="Arial"/>
                <a:ea typeface="Arial"/>
                <a:cs typeface="Arial"/>
                <a:sym typeface="Arial"/>
              </a:defRPr>
            </a:pPr>
            <a:r>
              <a:t>The short version of the code summarizes aspirations at a high level of the abstraction; the clauses that are included in the full version give examples and details of how these aspirations change the way we act as software engineering professionals. Without the aspirations, the details can become legalistic and tedious; without the details, the aspirations can become high sounding but empty; together, the aspirations and the details form a cohesive code.</a:t>
            </a:r>
          </a:p>
          <a:p>
            <a:pPr>
              <a:defRPr sz="1600">
                <a:latin typeface="Arial"/>
                <a:ea typeface="Arial"/>
                <a:cs typeface="Arial"/>
                <a:sym typeface="Arial"/>
              </a:defRPr>
            </a:pPr>
            <a:r>
              <a:t>Software engineers shall commit themselves to making the analysis, specification, design, development, testing and maintenance of software a beneficial and respected profession. In accordance with their commitment to the health, safety and welfare of the public, software engineers shall adhere to the following Eight Principles:</a:t>
            </a:r>
          </a:p>
          <a:p>
            <a:pPr>
              <a:defRPr sz="1200">
                <a:latin typeface="Arial"/>
                <a:ea typeface="Arial"/>
                <a:cs typeface="Arial"/>
                <a:sym typeface="Arial"/>
              </a:defRPr>
            </a:pPr>
            <a:r>
              <a:t> </a:t>
            </a:r>
          </a:p>
        </p:txBody>
      </p:sp>
      <p:pic>
        <p:nvPicPr>
          <p:cNvPr id="28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245670" fill="hold"/>
                                        <p:tgtEl>
                                          <p:spTgt spid="28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89"/>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292" name="Title 1"/>
          <p:cNvSpPr txBox="1">
            <a:spLocks noGrp="1"/>
          </p:cNvSpPr>
          <p:nvPr>
            <p:ph type="title"/>
          </p:nvPr>
        </p:nvSpPr>
        <p:spPr>
          <a:xfrm>
            <a:off x="457199" y="331896"/>
            <a:ext cx="6873876" cy="836957"/>
          </a:xfrm>
          <a:prstGeom prst="rect">
            <a:avLst/>
          </a:prstGeom>
        </p:spPr>
        <p:txBody>
          <a:bodyPr/>
          <a:lstStyle/>
          <a:p>
            <a:r>
              <a:t>Ethical principles</a:t>
            </a:r>
          </a:p>
        </p:txBody>
      </p:sp>
      <p:sp>
        <p:nvSpPr>
          <p:cNvPr id="293"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32</a:t>
            </a:fld>
            <a:endParaRPr/>
          </a:p>
        </p:txBody>
      </p:sp>
      <p:sp>
        <p:nvSpPr>
          <p:cNvPr id="294" name="TextBox 5"/>
          <p:cNvSpPr txBox="1"/>
          <p:nvPr/>
        </p:nvSpPr>
        <p:spPr>
          <a:xfrm>
            <a:off x="457199" y="1616193"/>
            <a:ext cx="8461314" cy="4252056"/>
          </a:xfrm>
          <a:prstGeom prst="rect">
            <a:avLst/>
          </a:prstGeom>
          <a:solidFill>
            <a:srgbClr val="FFFF00">
              <a:alpha val="34000"/>
            </a:srgbClr>
          </a:solidFill>
          <a:ln w="12700">
            <a:miter lim="400000"/>
          </a:ln>
          <a:extLst>
            <a:ext uri="{C572A759-6A51-4108-AA02-DFA0A04FC94B}">
              <ma14:wrappingTextBoxFlag xmlns:ma14="http://schemas.microsoft.com/office/mac/drawingml/2011/main" val="1"/>
            </a:ext>
          </a:extLst>
        </p:spPr>
        <p:txBody>
          <a:bodyPr lIns="45719" rIns="45719">
            <a:spAutoFit/>
          </a:bodyPr>
          <a:lstStyle/>
          <a:p>
            <a:pPr>
              <a:defRPr sz="1200">
                <a:latin typeface="Arial"/>
                <a:ea typeface="Arial"/>
                <a:cs typeface="Arial"/>
                <a:sym typeface="Arial"/>
              </a:defRPr>
            </a:pPr>
            <a:r>
              <a:t> </a:t>
            </a:r>
          </a:p>
          <a:p>
            <a:pPr>
              <a:spcBef>
                <a:spcPts val="600"/>
              </a:spcBef>
              <a:defRPr sz="1600">
                <a:latin typeface="Arial"/>
                <a:ea typeface="Arial"/>
                <a:cs typeface="Arial"/>
                <a:sym typeface="Arial"/>
              </a:defRPr>
            </a:pPr>
            <a:r>
              <a:t>1. PUBLIC - Software engineers shall act consistently with the public interest.</a:t>
            </a:r>
          </a:p>
          <a:p>
            <a:pPr>
              <a:spcBef>
                <a:spcPts val="600"/>
              </a:spcBef>
              <a:defRPr sz="1600">
                <a:latin typeface="Arial"/>
                <a:ea typeface="Arial"/>
                <a:cs typeface="Arial"/>
                <a:sym typeface="Arial"/>
              </a:defRPr>
            </a:pPr>
            <a:r>
              <a:t>2. CLIENT AND EMPLOYER - Software engineers shall act in a manner that is in the best interests of their client and employer consistent with the public interest.</a:t>
            </a:r>
          </a:p>
          <a:p>
            <a:pPr>
              <a:spcBef>
                <a:spcPts val="600"/>
              </a:spcBef>
              <a:defRPr sz="1600">
                <a:latin typeface="Arial"/>
                <a:ea typeface="Arial"/>
                <a:cs typeface="Arial"/>
                <a:sym typeface="Arial"/>
              </a:defRPr>
            </a:pPr>
            <a:r>
              <a:t>3. PRODUCT - Software engineers shall ensure that their products and related modifications meet the highest professional standards possible.</a:t>
            </a:r>
          </a:p>
          <a:p>
            <a:pPr>
              <a:spcBef>
                <a:spcPts val="600"/>
              </a:spcBef>
              <a:defRPr sz="1600">
                <a:latin typeface="Arial"/>
                <a:ea typeface="Arial"/>
                <a:cs typeface="Arial"/>
                <a:sym typeface="Arial"/>
              </a:defRPr>
            </a:pPr>
            <a:r>
              <a:t>4. JUDGMENT - Software engineers shall maintain integrity and independence in their professional judgment.</a:t>
            </a:r>
          </a:p>
          <a:p>
            <a:pPr>
              <a:spcBef>
                <a:spcPts val="600"/>
              </a:spcBef>
              <a:defRPr sz="1600">
                <a:latin typeface="Arial"/>
                <a:ea typeface="Arial"/>
                <a:cs typeface="Arial"/>
                <a:sym typeface="Arial"/>
              </a:defRPr>
            </a:pPr>
            <a:r>
              <a:t>5. MANAGEMENT - Software engineering managers and leaders shall subscribe to and promote an ethical approach to the management of software development and maintenance.</a:t>
            </a:r>
          </a:p>
          <a:p>
            <a:pPr>
              <a:spcBef>
                <a:spcPts val="600"/>
              </a:spcBef>
              <a:defRPr sz="1600">
                <a:latin typeface="Arial"/>
                <a:ea typeface="Arial"/>
                <a:cs typeface="Arial"/>
                <a:sym typeface="Arial"/>
              </a:defRPr>
            </a:pPr>
            <a:r>
              <a:t>6. PROFESSION - Software engineers shall advance the integrity and reputation of the profession consistent with the public interest.</a:t>
            </a:r>
          </a:p>
          <a:p>
            <a:pPr>
              <a:spcBef>
                <a:spcPts val="600"/>
              </a:spcBef>
              <a:defRPr sz="1600">
                <a:latin typeface="Arial"/>
                <a:ea typeface="Arial"/>
                <a:cs typeface="Arial"/>
                <a:sym typeface="Arial"/>
              </a:defRPr>
            </a:pPr>
            <a:r>
              <a:t>7. COLLEAGUES - Software engineers shall be fair to and supportive of their colleagues.</a:t>
            </a:r>
          </a:p>
          <a:p>
            <a:pPr>
              <a:spcBef>
                <a:spcPts val="600"/>
              </a:spcBef>
              <a:defRPr sz="1600">
                <a:latin typeface="Arial"/>
                <a:ea typeface="Arial"/>
                <a:cs typeface="Arial"/>
                <a:sym typeface="Arial"/>
              </a:defRPr>
            </a:pPr>
            <a:r>
              <a:t>8. SELF - Software engineers shall participate in lifelong learning regarding the practice of their profession and shall promote an ethical approach to the practice of the profession.</a:t>
            </a:r>
          </a:p>
        </p:txBody>
      </p:sp>
      <p:pic>
        <p:nvPicPr>
          <p:cNvPr id="295"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339000" fill="hold"/>
                                        <p:tgtEl>
                                          <p:spTgt spid="29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95"/>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 name="Rectangle 4"/>
          <p:cNvSpPr txBox="1">
            <a:spLocks noGrp="1"/>
          </p:cNvSpPr>
          <p:nvPr>
            <p:ph type="title"/>
          </p:nvPr>
        </p:nvSpPr>
        <p:spPr>
          <a:xfrm>
            <a:off x="457199" y="274638"/>
            <a:ext cx="7293234" cy="1143001"/>
          </a:xfrm>
          <a:prstGeom prst="rect">
            <a:avLst/>
          </a:prstGeom>
        </p:spPr>
        <p:txBody>
          <a:bodyPr/>
          <a:lstStyle/>
          <a:p>
            <a:r>
              <a:t>Ethical dilemmas</a:t>
            </a:r>
          </a:p>
        </p:txBody>
      </p:sp>
      <p:sp>
        <p:nvSpPr>
          <p:cNvPr id="300" name="Rectangle 5"/>
          <p:cNvSpPr txBox="1">
            <a:spLocks noGrp="1"/>
          </p:cNvSpPr>
          <p:nvPr>
            <p:ph type="body" idx="1"/>
          </p:nvPr>
        </p:nvSpPr>
        <p:spPr>
          <a:xfrm>
            <a:off x="457200" y="1600200"/>
            <a:ext cx="8229600" cy="4525963"/>
          </a:xfrm>
          <a:prstGeom prst="rect">
            <a:avLst/>
          </a:prstGeom>
        </p:spPr>
        <p:txBody>
          <a:bodyPr/>
          <a:lstStyle/>
          <a:p>
            <a:r>
              <a:t>Disagreement in principle with the policies of senior management.</a:t>
            </a:r>
          </a:p>
          <a:p>
            <a:r>
              <a:t>Your employer acts in an unethical way and releases a safety-critical system without finishing the testing of the system.</a:t>
            </a:r>
          </a:p>
          <a:p>
            <a:r>
              <a:t>Participation in the development of military weapons systems or nuclear systems.</a:t>
            </a:r>
          </a:p>
        </p:txBody>
      </p:sp>
      <p:pic>
        <p:nvPicPr>
          <p:cNvPr id="301"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64717" y="3434339"/>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15000" fill="hold"/>
                                        <p:tgtEl>
                                          <p:spTgt spid="30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01"/>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04" name="Title 1"/>
          <p:cNvSpPr txBox="1">
            <a:spLocks noGrp="1"/>
          </p:cNvSpPr>
          <p:nvPr>
            <p:ph type="title"/>
          </p:nvPr>
        </p:nvSpPr>
        <p:spPr>
          <a:xfrm>
            <a:off x="457199" y="274638"/>
            <a:ext cx="7293234" cy="1143001"/>
          </a:xfrm>
          <a:prstGeom prst="rect">
            <a:avLst/>
          </a:prstGeom>
        </p:spPr>
        <p:txBody>
          <a:bodyPr/>
          <a:lstStyle/>
          <a:p>
            <a:r>
              <a:t>Case studies</a:t>
            </a:r>
          </a:p>
        </p:txBody>
      </p:sp>
      <p:sp>
        <p:nvSpPr>
          <p:cNvPr id="305" name="Content Placeholder 2"/>
          <p:cNvSpPr txBox="1">
            <a:spLocks noGrp="1"/>
          </p:cNvSpPr>
          <p:nvPr>
            <p:ph type="body" idx="1"/>
          </p:nvPr>
        </p:nvSpPr>
        <p:spPr>
          <a:xfrm>
            <a:off x="457200" y="1600200"/>
            <a:ext cx="8229600" cy="4525963"/>
          </a:xfrm>
          <a:prstGeom prst="rect">
            <a:avLst/>
          </a:prstGeom>
        </p:spPr>
        <p:txBody>
          <a:bodyPr/>
          <a:lstStyle/>
          <a:p>
            <a:r>
              <a:t>A personal insulin pump</a:t>
            </a:r>
          </a:p>
          <a:p>
            <a:pPr marL="742950" lvl="1" indent="-285750">
              <a:spcBef>
                <a:spcPts val="300"/>
              </a:spcBef>
              <a:defRPr sz="2000"/>
            </a:pPr>
            <a:r>
              <a:t>An embedded system in an insulin pump used by diabetics to maintain blood glucose control.</a:t>
            </a:r>
          </a:p>
          <a:p>
            <a:r>
              <a:t>A mental health case patient management system</a:t>
            </a:r>
          </a:p>
          <a:p>
            <a:pPr marL="742950" lvl="1" indent="-285750">
              <a:spcBef>
                <a:spcPts val="300"/>
              </a:spcBef>
              <a:defRPr sz="2000"/>
            </a:pPr>
            <a:r>
              <a:t>A system used to maintain records of people receiving care for mental health problems.</a:t>
            </a:r>
          </a:p>
          <a:p>
            <a:r>
              <a:t>A wilderness weather station</a:t>
            </a:r>
          </a:p>
          <a:p>
            <a:pPr marL="742950" lvl="1" indent="-285750">
              <a:spcBef>
                <a:spcPts val="300"/>
              </a:spcBef>
              <a:defRPr sz="2000"/>
            </a:pPr>
            <a:r>
              <a:t>A data collection system that collects data about weather conditions in remote areas.</a:t>
            </a:r>
          </a:p>
        </p:txBody>
      </p:sp>
      <p:sp>
        <p:nvSpPr>
          <p:cNvPr id="306"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34</a:t>
            </a:fld>
            <a:endParaRPr/>
          </a:p>
        </p:txBody>
      </p:sp>
      <p:pic>
        <p:nvPicPr>
          <p:cNvPr id="30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859001" fill="hold"/>
                                        <p:tgtEl>
                                          <p:spTgt spid="30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07"/>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10" name="Title 1"/>
          <p:cNvSpPr txBox="1">
            <a:spLocks noGrp="1"/>
          </p:cNvSpPr>
          <p:nvPr>
            <p:ph type="title"/>
          </p:nvPr>
        </p:nvSpPr>
        <p:spPr>
          <a:xfrm>
            <a:off x="457199" y="274638"/>
            <a:ext cx="7293234" cy="1143001"/>
          </a:xfrm>
          <a:prstGeom prst="rect">
            <a:avLst/>
          </a:prstGeom>
        </p:spPr>
        <p:txBody>
          <a:bodyPr/>
          <a:lstStyle/>
          <a:p>
            <a:r>
              <a:t>Insulin pump control system</a:t>
            </a:r>
          </a:p>
        </p:txBody>
      </p:sp>
      <p:sp>
        <p:nvSpPr>
          <p:cNvPr id="311" name="Content Placeholder 2"/>
          <p:cNvSpPr txBox="1">
            <a:spLocks noGrp="1"/>
          </p:cNvSpPr>
          <p:nvPr>
            <p:ph type="body" idx="1"/>
          </p:nvPr>
        </p:nvSpPr>
        <p:spPr>
          <a:xfrm>
            <a:off x="457200" y="1600200"/>
            <a:ext cx="8229600" cy="4525963"/>
          </a:xfrm>
          <a:prstGeom prst="rect">
            <a:avLst/>
          </a:prstGeom>
        </p:spPr>
        <p:txBody>
          <a:bodyPr/>
          <a:lstStyle/>
          <a:p>
            <a:r>
              <a:t>Collects data from a blood sugar sensor and calculates the amount of insulin required to be injected.</a:t>
            </a:r>
          </a:p>
          <a:p>
            <a:r>
              <a:t>Calculation based on the rate of change of blood sugar levels.</a:t>
            </a:r>
          </a:p>
          <a:p>
            <a:r>
              <a:t>Sends signals to a micro-pump to deliver the correct dose of insulin.</a:t>
            </a:r>
          </a:p>
          <a:p>
            <a:r>
              <a:t>Safety-critical system as low blood sugars can lead to brain malfunctioning, coma and death; high-blood sugar levels have long-term consequences such as eye and kidney damage.</a:t>
            </a:r>
          </a:p>
        </p:txBody>
      </p:sp>
      <p:sp>
        <p:nvSpPr>
          <p:cNvPr id="312"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35</a:t>
            </a:fld>
            <a:endParaRPr/>
          </a:p>
        </p:txBody>
      </p:sp>
      <p:pic>
        <p:nvPicPr>
          <p:cNvPr id="31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492332" fill="hold"/>
                                        <p:tgtEl>
                                          <p:spTgt spid="3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13"/>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16" name="Title 1"/>
          <p:cNvSpPr txBox="1">
            <a:spLocks noGrp="1"/>
          </p:cNvSpPr>
          <p:nvPr>
            <p:ph type="title"/>
          </p:nvPr>
        </p:nvSpPr>
        <p:spPr>
          <a:xfrm>
            <a:off x="457199" y="274638"/>
            <a:ext cx="7293234" cy="1143001"/>
          </a:xfrm>
          <a:prstGeom prst="rect">
            <a:avLst/>
          </a:prstGeom>
        </p:spPr>
        <p:txBody>
          <a:bodyPr/>
          <a:lstStyle/>
          <a:p>
            <a:r>
              <a:t>Insulin pump hardware architecture</a:t>
            </a:r>
          </a:p>
        </p:txBody>
      </p:sp>
      <p:sp>
        <p:nvSpPr>
          <p:cNvPr id="317"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36</a:t>
            </a:fld>
            <a:endParaRPr/>
          </a:p>
        </p:txBody>
      </p:sp>
      <p:pic>
        <p:nvPicPr>
          <p:cNvPr id="318" name="Picture 3" descr="Picture 3"/>
          <p:cNvPicPr>
            <a:picLocks noChangeAspect="1"/>
          </p:cNvPicPr>
          <p:nvPr/>
        </p:nvPicPr>
        <p:blipFill>
          <a:blip r:embed="rId4">
            <a:extLst/>
          </a:blip>
          <a:stretch>
            <a:fillRect/>
          </a:stretch>
        </p:blipFill>
        <p:spPr>
          <a:xfrm>
            <a:off x="1911695" y="2068285"/>
            <a:ext cx="5345448" cy="3401650"/>
          </a:xfrm>
          <a:prstGeom prst="rect">
            <a:avLst/>
          </a:prstGeom>
          <a:ln w="12700">
            <a:miter lim="400000"/>
          </a:ln>
        </p:spPr>
      </p:pic>
      <p:pic>
        <p:nvPicPr>
          <p:cNvPr id="319"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600000" fill="hold"/>
                                        <p:tgtEl>
                                          <p:spTgt spid="3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19"/>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22" name="Title 1"/>
          <p:cNvSpPr txBox="1">
            <a:spLocks noGrp="1"/>
          </p:cNvSpPr>
          <p:nvPr>
            <p:ph type="title"/>
          </p:nvPr>
        </p:nvSpPr>
        <p:spPr>
          <a:xfrm>
            <a:off x="457199" y="274638"/>
            <a:ext cx="7293234" cy="1143001"/>
          </a:xfrm>
          <a:prstGeom prst="rect">
            <a:avLst/>
          </a:prstGeom>
        </p:spPr>
        <p:txBody>
          <a:bodyPr/>
          <a:lstStyle/>
          <a:p>
            <a:r>
              <a:t>Activity model of the insulin pump</a:t>
            </a:r>
          </a:p>
        </p:txBody>
      </p:sp>
      <p:sp>
        <p:nvSpPr>
          <p:cNvPr id="323"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37</a:t>
            </a:fld>
            <a:endParaRPr/>
          </a:p>
        </p:txBody>
      </p:sp>
      <p:pic>
        <p:nvPicPr>
          <p:cNvPr id="324" name="Picture 3" descr="Picture 3"/>
          <p:cNvPicPr>
            <a:picLocks noChangeAspect="1"/>
          </p:cNvPicPr>
          <p:nvPr/>
        </p:nvPicPr>
        <p:blipFill>
          <a:blip r:embed="rId4">
            <a:extLst/>
          </a:blip>
          <a:stretch>
            <a:fillRect/>
          </a:stretch>
        </p:blipFill>
        <p:spPr>
          <a:xfrm>
            <a:off x="1522043" y="2497945"/>
            <a:ext cx="6537901" cy="2239008"/>
          </a:xfrm>
          <a:prstGeom prst="rect">
            <a:avLst/>
          </a:prstGeom>
          <a:ln w="12700">
            <a:miter lim="400000"/>
          </a:ln>
        </p:spPr>
      </p:pic>
      <p:pic>
        <p:nvPicPr>
          <p:cNvPr id="325"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132331" fill="hold"/>
                                        <p:tgtEl>
                                          <p:spTgt spid="32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25"/>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28" name="Title 1"/>
          <p:cNvSpPr txBox="1">
            <a:spLocks noGrp="1"/>
          </p:cNvSpPr>
          <p:nvPr>
            <p:ph type="title"/>
          </p:nvPr>
        </p:nvSpPr>
        <p:spPr>
          <a:xfrm>
            <a:off x="457199" y="274638"/>
            <a:ext cx="7293234" cy="1143001"/>
          </a:xfrm>
          <a:prstGeom prst="rect">
            <a:avLst/>
          </a:prstGeom>
        </p:spPr>
        <p:txBody>
          <a:bodyPr/>
          <a:lstStyle/>
          <a:p>
            <a:r>
              <a:t>Essential high-level requirements</a:t>
            </a:r>
          </a:p>
        </p:txBody>
      </p:sp>
      <p:sp>
        <p:nvSpPr>
          <p:cNvPr id="329" name="Content Placeholder 2"/>
          <p:cNvSpPr txBox="1">
            <a:spLocks noGrp="1"/>
          </p:cNvSpPr>
          <p:nvPr>
            <p:ph type="body" idx="1"/>
          </p:nvPr>
        </p:nvSpPr>
        <p:spPr>
          <a:xfrm>
            <a:off x="457200" y="1600200"/>
            <a:ext cx="8229600" cy="4525963"/>
          </a:xfrm>
          <a:prstGeom prst="rect">
            <a:avLst/>
          </a:prstGeom>
        </p:spPr>
        <p:txBody>
          <a:bodyPr/>
          <a:lstStyle/>
          <a:p>
            <a:r>
              <a:t>The system shall be available to deliver insulin when required. </a:t>
            </a:r>
          </a:p>
          <a:p>
            <a:r>
              <a:t>The system shall perform reliably and deliver the correct amount of insulin to counteract the current level of blood sugar.</a:t>
            </a:r>
          </a:p>
          <a:p>
            <a:r>
              <a:t>The system must therefore be designed and implemented to ensure that the system always meets these requirements. </a:t>
            </a:r>
          </a:p>
        </p:txBody>
      </p:sp>
      <p:sp>
        <p:nvSpPr>
          <p:cNvPr id="330"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38</a:t>
            </a:fld>
            <a:endParaRPr/>
          </a:p>
        </p:txBody>
      </p:sp>
      <p:pic>
        <p:nvPicPr>
          <p:cNvPr id="331"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789001" fill="hold"/>
                                        <p:tgtEl>
                                          <p:spTgt spid="33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31"/>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34" name="Title 1"/>
          <p:cNvSpPr txBox="1">
            <a:spLocks noGrp="1"/>
          </p:cNvSpPr>
          <p:nvPr>
            <p:ph type="title"/>
          </p:nvPr>
        </p:nvSpPr>
        <p:spPr>
          <a:xfrm>
            <a:off x="457199" y="274638"/>
            <a:ext cx="7293234" cy="1143001"/>
          </a:xfrm>
          <a:prstGeom prst="rect">
            <a:avLst/>
          </a:prstGeom>
        </p:spPr>
        <p:txBody>
          <a:bodyPr/>
          <a:lstStyle/>
          <a:p>
            <a:r>
              <a:t>A patient information system for mental health care</a:t>
            </a:r>
          </a:p>
        </p:txBody>
      </p:sp>
      <p:sp>
        <p:nvSpPr>
          <p:cNvPr id="335" name="Content Placeholder 2"/>
          <p:cNvSpPr txBox="1">
            <a:spLocks noGrp="1"/>
          </p:cNvSpPr>
          <p:nvPr>
            <p:ph type="body" idx="1"/>
          </p:nvPr>
        </p:nvSpPr>
        <p:spPr>
          <a:xfrm>
            <a:off x="457200" y="1600200"/>
            <a:ext cx="8229600" cy="4525963"/>
          </a:xfrm>
          <a:prstGeom prst="rect">
            <a:avLst/>
          </a:prstGeom>
        </p:spPr>
        <p:txBody>
          <a:bodyPr/>
          <a:lstStyle/>
          <a:p>
            <a:r>
              <a:t>A patient information system to support mental health care is a medical information system that maintains information about patients suffering from mental health problems and the treatments that they have received.</a:t>
            </a:r>
          </a:p>
          <a:p>
            <a:r>
              <a:t>Most mental health patients do not require dedicated hospital treatment but need to attend specialist clinics regularly where they can meet a doctor who has detailed knowledge of their problems. </a:t>
            </a:r>
          </a:p>
          <a:p>
            <a:r>
              <a:t>To make it easier for patients to attend, these clinics are not just run in hospitals. They may also be held in local medical practices or community centres. </a:t>
            </a:r>
          </a:p>
        </p:txBody>
      </p:sp>
      <p:sp>
        <p:nvSpPr>
          <p:cNvPr id="336"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39</a:t>
            </a:fld>
            <a:endParaRPr/>
          </a:p>
        </p:txBody>
      </p:sp>
      <p:pic>
        <p:nvPicPr>
          <p:cNvPr id="337"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880657" fill="hold"/>
                                        <p:tgtEl>
                                          <p:spTgt spid="3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3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Rectangle 2"/>
          <p:cNvSpPr txBox="1">
            <a:spLocks noGrp="1"/>
          </p:cNvSpPr>
          <p:nvPr>
            <p:ph type="title"/>
          </p:nvPr>
        </p:nvSpPr>
        <p:spPr>
          <a:xfrm>
            <a:off x="457199" y="274638"/>
            <a:ext cx="7293234" cy="1143001"/>
          </a:xfrm>
          <a:prstGeom prst="rect">
            <a:avLst/>
          </a:prstGeom>
        </p:spPr>
        <p:txBody>
          <a:bodyPr/>
          <a:lstStyle>
            <a:lvl1pPr>
              <a:defRPr>
                <a:latin typeface="隶书"/>
                <a:ea typeface="隶书"/>
                <a:cs typeface="隶书"/>
                <a:sym typeface="隶书"/>
              </a:defRPr>
            </a:lvl1pPr>
          </a:lstStyle>
          <a:p>
            <a:r>
              <a:t>Software Engineering Body of Knowledge</a:t>
            </a:r>
          </a:p>
        </p:txBody>
      </p:sp>
      <p:sp>
        <p:nvSpPr>
          <p:cNvPr id="125" name="内容占位符 3"/>
          <p:cNvSpPr txBox="1">
            <a:spLocks noGrp="1"/>
          </p:cNvSpPr>
          <p:nvPr>
            <p:ph type="body" idx="1"/>
          </p:nvPr>
        </p:nvSpPr>
        <p:spPr>
          <a:xfrm>
            <a:off x="457200" y="1600200"/>
            <a:ext cx="8229600" cy="4525963"/>
          </a:xfrm>
          <a:prstGeom prst="rect">
            <a:avLst/>
          </a:prstGeom>
        </p:spPr>
        <p:txBody>
          <a:bodyPr lIns="45898" tIns="45898" rIns="45898" bIns="45898"/>
          <a:lstStyle/>
          <a:p>
            <a:pPr>
              <a:defRPr>
                <a:latin typeface="Times New Roman"/>
                <a:ea typeface="Times New Roman"/>
                <a:cs typeface="Times New Roman"/>
                <a:sym typeface="Times New Roman"/>
              </a:defRPr>
            </a:pPr>
            <a:endParaRPr/>
          </a:p>
        </p:txBody>
      </p:sp>
      <p:pic>
        <p:nvPicPr>
          <p:cNvPr id="126" name="Picture 5" descr="Picture 5"/>
          <p:cNvPicPr>
            <a:picLocks noChangeAspect="1"/>
          </p:cNvPicPr>
          <p:nvPr/>
        </p:nvPicPr>
        <p:blipFill>
          <a:blip r:embed="rId4">
            <a:extLst/>
          </a:blip>
          <a:stretch>
            <a:fillRect/>
          </a:stretch>
        </p:blipFill>
        <p:spPr>
          <a:xfrm>
            <a:off x="1390091" y="2128784"/>
            <a:ext cx="6633228" cy="3589934"/>
          </a:xfrm>
          <a:prstGeom prst="rect">
            <a:avLst/>
          </a:prstGeom>
          <a:ln w="12700">
            <a:miter lim="400000"/>
          </a:ln>
        </p:spPr>
      </p:pic>
      <p:pic>
        <p:nvPicPr>
          <p:cNvPr id="127"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890768" y="342615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074020" fill="hold"/>
                                        <p:tgtEl>
                                          <p:spTgt spid="12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7"/>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40" name="Title 1"/>
          <p:cNvSpPr txBox="1">
            <a:spLocks noGrp="1"/>
          </p:cNvSpPr>
          <p:nvPr>
            <p:ph type="title"/>
          </p:nvPr>
        </p:nvSpPr>
        <p:spPr>
          <a:xfrm>
            <a:off x="457199" y="274638"/>
            <a:ext cx="7293234" cy="1143001"/>
          </a:xfrm>
          <a:prstGeom prst="rect">
            <a:avLst/>
          </a:prstGeom>
        </p:spPr>
        <p:txBody>
          <a:bodyPr/>
          <a:lstStyle/>
          <a:p>
            <a:r>
              <a:t>MHC-PMS</a:t>
            </a:r>
          </a:p>
        </p:txBody>
      </p:sp>
      <p:sp>
        <p:nvSpPr>
          <p:cNvPr id="341" name="Content Placeholder 2"/>
          <p:cNvSpPr txBox="1">
            <a:spLocks noGrp="1"/>
          </p:cNvSpPr>
          <p:nvPr>
            <p:ph type="body" idx="1"/>
          </p:nvPr>
        </p:nvSpPr>
        <p:spPr>
          <a:xfrm>
            <a:off x="457200" y="1600200"/>
            <a:ext cx="8229600" cy="4525963"/>
          </a:xfrm>
          <a:prstGeom prst="rect">
            <a:avLst/>
          </a:prstGeom>
        </p:spPr>
        <p:txBody>
          <a:bodyPr/>
          <a:lstStyle/>
          <a:p>
            <a:r>
              <a:t>The MHC-PMS (Mental Health Care-Patient Management System) is an information system that is intended for use in clinics. </a:t>
            </a:r>
          </a:p>
          <a:p>
            <a:r>
              <a:t>It makes use of a centralized database of patient information but has also been designed to run on a PC, so that it may be accessed and used from sites that do not have secure network connectivity. </a:t>
            </a:r>
          </a:p>
          <a:p>
            <a:r>
              <a:t>When the local systems have secure network access, they use patient information in the database but they can download and use local copies of patient records when they are disconnected. </a:t>
            </a:r>
          </a:p>
        </p:txBody>
      </p:sp>
      <p:sp>
        <p:nvSpPr>
          <p:cNvPr id="342"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40</a:t>
            </a:fld>
            <a:endParaRPr/>
          </a:p>
        </p:txBody>
      </p:sp>
      <p:pic>
        <p:nvPicPr>
          <p:cNvPr id="343"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187324" fill="hold"/>
                                        <p:tgtEl>
                                          <p:spTgt spid="34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43"/>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51" name="Title 1"/>
          <p:cNvSpPr txBox="1">
            <a:spLocks noGrp="1"/>
          </p:cNvSpPr>
          <p:nvPr>
            <p:ph type="title"/>
          </p:nvPr>
        </p:nvSpPr>
        <p:spPr>
          <a:xfrm>
            <a:off x="457199" y="274638"/>
            <a:ext cx="7293234" cy="1143001"/>
          </a:xfrm>
          <a:prstGeom prst="rect">
            <a:avLst/>
          </a:prstGeom>
        </p:spPr>
        <p:txBody>
          <a:bodyPr/>
          <a:lstStyle/>
          <a:p>
            <a:r>
              <a:t>The organization of the MHC-PMS </a:t>
            </a:r>
          </a:p>
        </p:txBody>
      </p:sp>
      <p:sp>
        <p:nvSpPr>
          <p:cNvPr id="352"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41</a:t>
            </a:fld>
            <a:endParaRPr/>
          </a:p>
        </p:txBody>
      </p:sp>
      <p:pic>
        <p:nvPicPr>
          <p:cNvPr id="353" name="Picture 3" descr="Picture 3"/>
          <p:cNvPicPr>
            <a:picLocks noChangeAspect="1"/>
          </p:cNvPicPr>
          <p:nvPr/>
        </p:nvPicPr>
        <p:blipFill>
          <a:blip r:embed="rId4">
            <a:extLst/>
          </a:blip>
          <a:stretch>
            <a:fillRect/>
          </a:stretch>
        </p:blipFill>
        <p:spPr>
          <a:xfrm>
            <a:off x="2203904" y="1899311"/>
            <a:ext cx="5289771" cy="3339729"/>
          </a:xfrm>
          <a:prstGeom prst="rect">
            <a:avLst/>
          </a:prstGeom>
          <a:ln w="12700">
            <a:miter lim="400000"/>
          </a:ln>
        </p:spPr>
      </p:pic>
      <p:pic>
        <p:nvPicPr>
          <p:cNvPr id="354"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89002" fill="hold"/>
                                        <p:tgtEl>
                                          <p:spTgt spid="35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54"/>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57" name="Title 1"/>
          <p:cNvSpPr txBox="1">
            <a:spLocks noGrp="1"/>
          </p:cNvSpPr>
          <p:nvPr>
            <p:ph type="title"/>
          </p:nvPr>
        </p:nvSpPr>
        <p:spPr>
          <a:xfrm>
            <a:off x="457199" y="274638"/>
            <a:ext cx="7293234" cy="1143001"/>
          </a:xfrm>
          <a:prstGeom prst="rect">
            <a:avLst/>
          </a:prstGeom>
        </p:spPr>
        <p:txBody>
          <a:bodyPr/>
          <a:lstStyle/>
          <a:p>
            <a:r>
              <a:t>MHC-PMS key features</a:t>
            </a:r>
          </a:p>
        </p:txBody>
      </p:sp>
      <p:sp>
        <p:nvSpPr>
          <p:cNvPr id="358" name="Content Placeholder 2"/>
          <p:cNvSpPr txBox="1">
            <a:spLocks noGrp="1"/>
          </p:cNvSpPr>
          <p:nvPr>
            <p:ph type="body" idx="1"/>
          </p:nvPr>
        </p:nvSpPr>
        <p:spPr>
          <a:xfrm>
            <a:off x="457199" y="1600200"/>
            <a:ext cx="8473994" cy="4525963"/>
          </a:xfrm>
          <a:prstGeom prst="rect">
            <a:avLst/>
          </a:prstGeom>
        </p:spPr>
        <p:txBody>
          <a:bodyPr/>
          <a:lstStyle/>
          <a:p>
            <a:r>
              <a:t>Individual care management </a:t>
            </a:r>
          </a:p>
          <a:p>
            <a:pPr marL="742950" lvl="1" indent="-285750">
              <a:spcBef>
                <a:spcPts val="300"/>
              </a:spcBef>
              <a:defRPr sz="2000"/>
            </a:pPr>
            <a:r>
              <a:t>Clinicians can create records for patients, edit the information in the system, view patient history, etc. The system supports data summaries so that doctors can quickly learn about the key problems and treatments that have been prescribed.</a:t>
            </a:r>
          </a:p>
          <a:p>
            <a:r>
              <a:t>Patient monitoring </a:t>
            </a:r>
          </a:p>
          <a:p>
            <a:pPr marL="742950" lvl="1" indent="-285750">
              <a:spcBef>
                <a:spcPts val="300"/>
              </a:spcBef>
              <a:defRPr sz="2000"/>
            </a:pPr>
            <a:r>
              <a:t>The system monitors the records of patients that are involved in treatment and issues warnings if possible problems are detected. </a:t>
            </a:r>
          </a:p>
          <a:p>
            <a:r>
              <a:t>Administrative reporting </a:t>
            </a:r>
          </a:p>
          <a:p>
            <a:pPr marL="742950" lvl="1" indent="-285750">
              <a:spcBef>
                <a:spcPts val="300"/>
              </a:spcBef>
              <a:defRPr sz="2000"/>
            </a:pPr>
            <a:r>
              <a:t>The system generates monthly management reports showing the number of patients treated at each clinic, the number of patients who have entered and left the care system, number of patients sectioned, the drugs prescribed and their costs, etc. </a:t>
            </a:r>
          </a:p>
        </p:txBody>
      </p:sp>
      <p:sp>
        <p:nvSpPr>
          <p:cNvPr id="35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42</a:t>
            </a:fld>
            <a:endParaRPr/>
          </a:p>
        </p:txBody>
      </p:sp>
      <p:pic>
        <p:nvPicPr>
          <p:cNvPr id="36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323989" fill="hold"/>
                                        <p:tgtEl>
                                          <p:spTgt spid="36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60"/>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63" name="Title 1"/>
          <p:cNvSpPr txBox="1">
            <a:spLocks noGrp="1"/>
          </p:cNvSpPr>
          <p:nvPr>
            <p:ph type="title"/>
          </p:nvPr>
        </p:nvSpPr>
        <p:spPr>
          <a:xfrm>
            <a:off x="457199" y="274638"/>
            <a:ext cx="7293234" cy="1143001"/>
          </a:xfrm>
          <a:prstGeom prst="rect">
            <a:avLst/>
          </a:prstGeom>
        </p:spPr>
        <p:txBody>
          <a:bodyPr/>
          <a:lstStyle/>
          <a:p>
            <a:r>
              <a:t>MHC-PMS concerns</a:t>
            </a:r>
          </a:p>
        </p:txBody>
      </p:sp>
      <p:sp>
        <p:nvSpPr>
          <p:cNvPr id="364" name="Content Placeholder 2"/>
          <p:cNvSpPr txBox="1">
            <a:spLocks noGrp="1"/>
          </p:cNvSpPr>
          <p:nvPr>
            <p:ph type="body" idx="1"/>
          </p:nvPr>
        </p:nvSpPr>
        <p:spPr>
          <a:xfrm>
            <a:off x="457200" y="1600200"/>
            <a:ext cx="8229600" cy="4525963"/>
          </a:xfrm>
          <a:prstGeom prst="rect">
            <a:avLst/>
          </a:prstGeom>
        </p:spPr>
        <p:txBody>
          <a:bodyPr/>
          <a:lstStyle/>
          <a:p>
            <a:r>
              <a:t>Privacy</a:t>
            </a:r>
          </a:p>
          <a:p>
            <a:pPr marL="742950" lvl="1" indent="-285750">
              <a:spcBef>
                <a:spcPts val="300"/>
              </a:spcBef>
              <a:defRPr sz="2000"/>
            </a:pPr>
            <a:r>
              <a:t>It is essential that patient information is confidential and is never disclosed to anyone apart from authorised medical staff and the patient themselves. </a:t>
            </a:r>
          </a:p>
          <a:p>
            <a:r>
              <a:t>Safety</a:t>
            </a:r>
          </a:p>
          <a:p>
            <a:pPr marL="742950" lvl="1" indent="-285750">
              <a:spcBef>
                <a:spcPts val="300"/>
              </a:spcBef>
              <a:defRPr sz="2000"/>
            </a:pPr>
            <a:r>
              <a:t>Some mental illnesses cause patients to become suicidal or a danger to other people. Wherever possible, the system should warn medical staff about potentially suicidal or dangerous patients. </a:t>
            </a:r>
          </a:p>
          <a:p>
            <a:pPr marL="742950" lvl="1" indent="-285750">
              <a:spcBef>
                <a:spcPts val="300"/>
              </a:spcBef>
              <a:defRPr sz="2000"/>
            </a:pPr>
            <a:r>
              <a:t>The system must be available when needed otherwise safety may be compromised and it may be impossible to prescribe the correct medication to patients. </a:t>
            </a:r>
          </a:p>
        </p:txBody>
      </p:sp>
      <p:sp>
        <p:nvSpPr>
          <p:cNvPr id="36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43</a:t>
            </a:fld>
            <a:endParaRPr/>
          </a:p>
        </p:txBody>
      </p:sp>
      <p:pic>
        <p:nvPicPr>
          <p:cNvPr id="36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580680" fill="hold"/>
                                        <p:tgtEl>
                                          <p:spTgt spid="36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66"/>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69" name="Title 1"/>
          <p:cNvSpPr txBox="1">
            <a:spLocks noGrp="1"/>
          </p:cNvSpPr>
          <p:nvPr>
            <p:ph type="title"/>
          </p:nvPr>
        </p:nvSpPr>
        <p:spPr>
          <a:xfrm>
            <a:off x="457199" y="274638"/>
            <a:ext cx="7293234" cy="1143001"/>
          </a:xfrm>
          <a:prstGeom prst="rect">
            <a:avLst/>
          </a:prstGeom>
        </p:spPr>
        <p:txBody>
          <a:bodyPr/>
          <a:lstStyle/>
          <a:p>
            <a:r>
              <a:t>Wilderness weather station</a:t>
            </a:r>
          </a:p>
        </p:txBody>
      </p:sp>
      <p:sp>
        <p:nvSpPr>
          <p:cNvPr id="370" name="Content Placeholder 2"/>
          <p:cNvSpPr txBox="1">
            <a:spLocks noGrp="1"/>
          </p:cNvSpPr>
          <p:nvPr>
            <p:ph type="body" idx="1"/>
          </p:nvPr>
        </p:nvSpPr>
        <p:spPr>
          <a:xfrm>
            <a:off x="457200" y="1600200"/>
            <a:ext cx="8229600" cy="4525963"/>
          </a:xfrm>
          <a:prstGeom prst="rect">
            <a:avLst/>
          </a:prstGeom>
        </p:spPr>
        <p:txBody>
          <a:bodyPr/>
          <a:lstStyle/>
          <a:p>
            <a:pPr marL="332613" indent="-332613" defTabSz="443484">
              <a:spcBef>
                <a:spcPts val="500"/>
              </a:spcBef>
              <a:defRPr sz="2328"/>
            </a:pPr>
            <a:r>
              <a:t>The government of a country with large areas of wilderness decides to deploy several hundred weather stations in remote areas. </a:t>
            </a:r>
          </a:p>
          <a:p>
            <a:pPr marL="332613" indent="-332613" defTabSz="443484">
              <a:spcBef>
                <a:spcPts val="500"/>
              </a:spcBef>
              <a:defRPr sz="2328"/>
            </a:pPr>
            <a:r>
              <a:t>Weather stations collect data from a set of instruments that measure temperature and pressure, sunshine, rainfall, wind speed and wind direction.</a:t>
            </a:r>
          </a:p>
          <a:p>
            <a:pPr marL="720661" lvl="1" indent="-277177" defTabSz="443484">
              <a:spcBef>
                <a:spcPts val="200"/>
              </a:spcBef>
              <a:defRPr sz="1940"/>
            </a:pPr>
            <a:r>
              <a:t>The weather station includes a number of instruments that measure weather parameters such as the wind speed and direction, the ground and air temperatures, the barometric pressure and the rainfall over a 24-hour period. Each of these instruments is controlled by a software system that takes parameter readings periodically and manages the data collected from the instruments.  </a:t>
            </a:r>
          </a:p>
          <a:p>
            <a:pPr marL="332613" indent="-332613" defTabSz="443484">
              <a:spcBef>
                <a:spcPts val="500"/>
              </a:spcBef>
              <a:defRPr sz="2328"/>
            </a:pPr>
            <a:r>
              <a:t> </a:t>
            </a:r>
          </a:p>
        </p:txBody>
      </p:sp>
      <p:sp>
        <p:nvSpPr>
          <p:cNvPr id="371"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44</a:t>
            </a:fld>
            <a:endParaRPr/>
          </a:p>
        </p:txBody>
      </p:sp>
      <p:pic>
        <p:nvPicPr>
          <p:cNvPr id="37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510681" fill="hold"/>
                                        <p:tgtEl>
                                          <p:spTgt spid="37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72"/>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75" name="Title 1"/>
          <p:cNvSpPr txBox="1">
            <a:spLocks noGrp="1"/>
          </p:cNvSpPr>
          <p:nvPr>
            <p:ph type="title"/>
          </p:nvPr>
        </p:nvSpPr>
        <p:spPr>
          <a:xfrm>
            <a:off x="457199" y="274638"/>
            <a:ext cx="7293234" cy="1143001"/>
          </a:xfrm>
          <a:prstGeom prst="rect">
            <a:avLst/>
          </a:prstGeom>
        </p:spPr>
        <p:txBody>
          <a:bodyPr/>
          <a:lstStyle/>
          <a:p>
            <a:r>
              <a:t>The weather station’s environment </a:t>
            </a:r>
          </a:p>
        </p:txBody>
      </p:sp>
      <p:sp>
        <p:nvSpPr>
          <p:cNvPr id="376"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45</a:t>
            </a:fld>
            <a:endParaRPr/>
          </a:p>
        </p:txBody>
      </p:sp>
      <p:pic>
        <p:nvPicPr>
          <p:cNvPr id="377" name="Picture 3" descr="Picture 3"/>
          <p:cNvPicPr>
            <a:picLocks noChangeAspect="1"/>
          </p:cNvPicPr>
          <p:nvPr/>
        </p:nvPicPr>
        <p:blipFill>
          <a:blip r:embed="rId4">
            <a:extLst/>
          </a:blip>
          <a:stretch>
            <a:fillRect/>
          </a:stretch>
        </p:blipFill>
        <p:spPr>
          <a:xfrm>
            <a:off x="1932944" y="2314698"/>
            <a:ext cx="5159739" cy="2490909"/>
          </a:xfrm>
          <a:prstGeom prst="rect">
            <a:avLst/>
          </a:prstGeom>
          <a:ln w="12700">
            <a:miter lim="400000"/>
          </a:ln>
        </p:spPr>
      </p:pic>
      <p:pic>
        <p:nvPicPr>
          <p:cNvPr id="37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115669" fill="hold"/>
                                        <p:tgtEl>
                                          <p:spTgt spid="37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78"/>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86" name="Title 1"/>
          <p:cNvSpPr txBox="1">
            <a:spLocks noGrp="1"/>
          </p:cNvSpPr>
          <p:nvPr>
            <p:ph type="title"/>
          </p:nvPr>
        </p:nvSpPr>
        <p:spPr>
          <a:xfrm>
            <a:off x="457199" y="274638"/>
            <a:ext cx="7293234" cy="1143001"/>
          </a:xfrm>
          <a:prstGeom prst="rect">
            <a:avLst/>
          </a:prstGeom>
        </p:spPr>
        <p:txBody>
          <a:bodyPr/>
          <a:lstStyle/>
          <a:p>
            <a:r>
              <a:t>Additional software functionality</a:t>
            </a:r>
          </a:p>
        </p:txBody>
      </p:sp>
      <p:sp>
        <p:nvSpPr>
          <p:cNvPr id="387" name="Content Placeholder 2"/>
          <p:cNvSpPr txBox="1">
            <a:spLocks noGrp="1"/>
          </p:cNvSpPr>
          <p:nvPr>
            <p:ph type="body" idx="1"/>
          </p:nvPr>
        </p:nvSpPr>
        <p:spPr>
          <a:xfrm>
            <a:off x="457200" y="1600200"/>
            <a:ext cx="8229600" cy="4525963"/>
          </a:xfrm>
          <a:prstGeom prst="rect">
            <a:avLst/>
          </a:prstGeom>
        </p:spPr>
        <p:txBody>
          <a:bodyPr/>
          <a:lstStyle/>
          <a:p>
            <a:r>
              <a:t>Monitor the instruments, power and communication hardware and report faults to the management system.</a:t>
            </a:r>
          </a:p>
          <a:p>
            <a:r>
              <a:t>Manage the system power, ensuring that batteries are charged whenever the environmental conditions permit but also that generators are shut down in potentially damaging weather conditions, such as high wind.</a:t>
            </a:r>
          </a:p>
          <a:p>
            <a:r>
              <a:t>Support dynamic reconfiguration where parts of the software are replaced with new versions and where backup instruments are switched into the system in the event of system failure.</a:t>
            </a:r>
          </a:p>
        </p:txBody>
      </p:sp>
      <p:sp>
        <p:nvSpPr>
          <p:cNvPr id="388"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46</a:t>
            </a:fld>
            <a:endParaRPr/>
          </a:p>
        </p:txBody>
      </p:sp>
      <p:pic>
        <p:nvPicPr>
          <p:cNvPr id="389"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753990" fill="hold"/>
                                        <p:tgtEl>
                                          <p:spTgt spid="38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89"/>
                </p:tgtEl>
              </p:cMediaNode>
            </p:audi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92"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393" name="Content Placeholder 2"/>
          <p:cNvSpPr txBox="1">
            <a:spLocks noGrp="1"/>
          </p:cNvSpPr>
          <p:nvPr>
            <p:ph type="body" idx="1"/>
          </p:nvPr>
        </p:nvSpPr>
        <p:spPr>
          <a:xfrm>
            <a:off x="457200" y="1600200"/>
            <a:ext cx="8229600" cy="4525963"/>
          </a:xfrm>
          <a:prstGeom prst="rect">
            <a:avLst/>
          </a:prstGeom>
        </p:spPr>
        <p:txBody>
          <a:bodyPr/>
          <a:lstStyle/>
          <a:p>
            <a:r>
              <a:t>Software engineering is an engineering discipline that is concerned with all aspects of software production.</a:t>
            </a:r>
          </a:p>
          <a:p>
            <a:r>
              <a:t>Essential software product attributes are maintainability, dependability and security, efficiency and acceptability.</a:t>
            </a:r>
          </a:p>
          <a:p>
            <a:r>
              <a:t>The high-level activities of specification, development, validation and evolution are part of all software processes.</a:t>
            </a:r>
          </a:p>
          <a:p>
            <a:r>
              <a:t>The fundamental notions of software engineering are universally applicable to all types of system development.  </a:t>
            </a:r>
          </a:p>
        </p:txBody>
      </p:sp>
      <p:sp>
        <p:nvSpPr>
          <p:cNvPr id="394"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47</a:t>
            </a:fld>
            <a:endParaRPr/>
          </a:p>
        </p:txBody>
      </p:sp>
      <p:pic>
        <p:nvPicPr>
          <p:cNvPr id="39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637344" fill="hold"/>
                                        <p:tgtEl>
                                          <p:spTgt spid="39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95"/>
                </p:tgtEl>
              </p:cMediaNode>
            </p:audio>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398" name="Title 1"/>
          <p:cNvSpPr txBox="1">
            <a:spLocks noGrp="1"/>
          </p:cNvSpPr>
          <p:nvPr>
            <p:ph type="title"/>
          </p:nvPr>
        </p:nvSpPr>
        <p:spPr>
          <a:xfrm>
            <a:off x="457199" y="274638"/>
            <a:ext cx="7293234" cy="1143001"/>
          </a:xfrm>
          <a:prstGeom prst="rect">
            <a:avLst/>
          </a:prstGeom>
        </p:spPr>
        <p:txBody>
          <a:bodyPr/>
          <a:lstStyle/>
          <a:p>
            <a:r>
              <a:t>Key points</a:t>
            </a:r>
          </a:p>
        </p:txBody>
      </p:sp>
      <p:sp>
        <p:nvSpPr>
          <p:cNvPr id="399" name="Content Placeholder 2"/>
          <p:cNvSpPr txBox="1">
            <a:spLocks noGrp="1"/>
          </p:cNvSpPr>
          <p:nvPr>
            <p:ph type="body" idx="1"/>
          </p:nvPr>
        </p:nvSpPr>
        <p:spPr>
          <a:xfrm>
            <a:off x="457200" y="1600200"/>
            <a:ext cx="8229600" cy="4525963"/>
          </a:xfrm>
          <a:prstGeom prst="rect">
            <a:avLst/>
          </a:prstGeom>
        </p:spPr>
        <p:txBody>
          <a:bodyPr/>
          <a:lstStyle/>
          <a:p>
            <a:r>
              <a:rPr dirty="0"/>
              <a:t>There are many different types of system and each requires appropriate software engineering tools and techniques for their development</a:t>
            </a:r>
            <a:r>
              <a:rPr dirty="0" smtClean="0"/>
              <a:t>.</a:t>
            </a:r>
            <a:endParaRPr dirty="0"/>
          </a:p>
        </p:txBody>
      </p:sp>
      <p:sp>
        <p:nvSpPr>
          <p:cNvPr id="400"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48</a:t>
            </a:fld>
            <a:endParaRPr/>
          </a:p>
        </p:txBody>
      </p:sp>
      <p:pic>
        <p:nvPicPr>
          <p:cNvPr id="401"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0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401"/>
                </p:tgtEl>
              </p:cMediaNode>
            </p:audi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Rectangle 4"/>
          <p:cNvSpPr txBox="1">
            <a:spLocks noGrp="1"/>
          </p:cNvSpPr>
          <p:nvPr>
            <p:ph type="title"/>
          </p:nvPr>
        </p:nvSpPr>
        <p:spPr>
          <a:xfrm>
            <a:off x="457199" y="274638"/>
            <a:ext cx="7293234" cy="1143001"/>
          </a:xfrm>
          <a:prstGeom prst="rect">
            <a:avLst/>
          </a:prstGeom>
        </p:spPr>
        <p:txBody>
          <a:bodyPr/>
          <a:lstStyle/>
          <a:p>
            <a:r>
              <a:t>Key points</a:t>
            </a:r>
          </a:p>
        </p:txBody>
      </p:sp>
      <p:sp>
        <p:nvSpPr>
          <p:cNvPr id="404" name="Rectangle 5"/>
          <p:cNvSpPr txBox="1">
            <a:spLocks noGrp="1"/>
          </p:cNvSpPr>
          <p:nvPr>
            <p:ph type="body" idx="1"/>
          </p:nvPr>
        </p:nvSpPr>
        <p:spPr>
          <a:xfrm>
            <a:off x="457200" y="1600200"/>
            <a:ext cx="8229600" cy="4525963"/>
          </a:xfrm>
          <a:prstGeom prst="rect">
            <a:avLst/>
          </a:prstGeom>
        </p:spPr>
        <p:txBody>
          <a:bodyPr/>
          <a:lstStyle/>
          <a:p>
            <a:r>
              <a:t>Software engineers have responsibilities to the engineering profession and society. They should not simply be concerned with technical issues.</a:t>
            </a:r>
          </a:p>
          <a:p>
            <a:r>
              <a:t>Professional societies publish codes of conduct which set out the standards of behaviour expected of their members.</a:t>
            </a:r>
          </a:p>
          <a:p>
            <a:r>
              <a:t>Three case studies are used in the book:</a:t>
            </a:r>
          </a:p>
          <a:p>
            <a:pPr marL="742950" lvl="1" indent="-285750">
              <a:spcBef>
                <a:spcPts val="300"/>
              </a:spcBef>
              <a:defRPr sz="2000"/>
            </a:pPr>
            <a:r>
              <a:t>An embedded insulin pump control system</a:t>
            </a:r>
          </a:p>
          <a:p>
            <a:pPr marL="742950" lvl="1" indent="-285750">
              <a:spcBef>
                <a:spcPts val="300"/>
              </a:spcBef>
              <a:defRPr sz="2000"/>
            </a:pPr>
            <a:r>
              <a:t>A system for mental health care patient management</a:t>
            </a:r>
          </a:p>
          <a:p>
            <a:pPr marL="742950" lvl="1" indent="-285750">
              <a:spcBef>
                <a:spcPts val="300"/>
              </a:spcBef>
              <a:defRPr sz="2000"/>
            </a:pPr>
            <a:r>
              <a:t>A wilderness weather station</a:t>
            </a:r>
          </a:p>
        </p:txBody>
      </p:sp>
      <p:pic>
        <p:nvPicPr>
          <p:cNvPr id="405"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29999" fill="hold"/>
                                        <p:tgtEl>
                                          <p:spTgt spid="40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40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标题 1"/>
          <p:cNvSpPr txBox="1">
            <a:spLocks noGrp="1"/>
          </p:cNvSpPr>
          <p:nvPr>
            <p:ph type="title"/>
          </p:nvPr>
        </p:nvSpPr>
        <p:spPr>
          <a:xfrm>
            <a:off x="457199" y="274638"/>
            <a:ext cx="7293234" cy="1143001"/>
          </a:xfrm>
          <a:prstGeom prst="rect">
            <a:avLst/>
          </a:prstGeom>
        </p:spPr>
        <p:txBody>
          <a:bodyPr/>
          <a:lstStyle/>
          <a:p>
            <a:pPr>
              <a:defRPr>
                <a:latin typeface="Times New Roman"/>
                <a:ea typeface="Times New Roman"/>
                <a:cs typeface="Times New Roman"/>
                <a:sym typeface="Times New Roman"/>
              </a:defRPr>
            </a:pPr>
            <a:r>
              <a:rPr b="0">
                <a:latin typeface="ＭＳ Ｐゴシック"/>
                <a:ea typeface="ＭＳ Ｐゴシック"/>
                <a:cs typeface="ＭＳ Ｐゴシック"/>
                <a:sym typeface="ＭＳ Ｐゴシック"/>
              </a:rPr>
              <a:t>美国军方：对计算机最有影响的</a:t>
            </a:r>
            <a:r>
              <a:t>10</a:t>
            </a:r>
            <a:r>
              <a:rPr b="0">
                <a:latin typeface="ＭＳ Ｐゴシック"/>
                <a:ea typeface="ＭＳ Ｐゴシック"/>
                <a:cs typeface="ＭＳ Ｐゴシック"/>
                <a:sym typeface="ＭＳ Ｐゴシック"/>
              </a:rPr>
              <a:t>人</a:t>
            </a:r>
          </a:p>
        </p:txBody>
      </p:sp>
      <p:sp>
        <p:nvSpPr>
          <p:cNvPr id="130" name="内容占位符 2"/>
          <p:cNvSpPr txBox="1">
            <a:spLocks noGrp="1"/>
          </p:cNvSpPr>
          <p:nvPr>
            <p:ph type="body" sz="half" idx="1"/>
          </p:nvPr>
        </p:nvSpPr>
        <p:spPr>
          <a:xfrm>
            <a:off x="811419" y="1983784"/>
            <a:ext cx="5482255" cy="4130099"/>
          </a:xfrm>
          <a:prstGeom prst="rect">
            <a:avLst/>
          </a:prstGeom>
        </p:spPr>
        <p:txBody>
          <a:bodyPr lIns="45898" tIns="45898" rIns="45898" bIns="45898"/>
          <a:lstStyle/>
          <a:p>
            <a:pPr marL="325754" indent="-325754" defTabSz="434340">
              <a:spcBef>
                <a:spcPts val="500"/>
              </a:spcBef>
              <a:defRPr sz="1900">
                <a:latin typeface="隶书"/>
                <a:ea typeface="隶书"/>
                <a:cs typeface="隶书"/>
                <a:sym typeface="隶书"/>
              </a:defRPr>
            </a:pPr>
            <a:r>
              <a:t>Charles Babbage: 可编程计算机</a:t>
            </a:r>
          </a:p>
          <a:p>
            <a:pPr marL="325754" indent="-325754" defTabSz="434340">
              <a:spcBef>
                <a:spcPts val="500"/>
              </a:spcBef>
              <a:defRPr sz="1900">
                <a:latin typeface="隶书"/>
                <a:ea typeface="隶书"/>
                <a:cs typeface="隶书"/>
                <a:sym typeface="隶书"/>
              </a:defRPr>
            </a:pPr>
            <a:r>
              <a:t>Ada King: 第一个程序员</a:t>
            </a:r>
          </a:p>
          <a:p>
            <a:pPr marL="325754" indent="-325754" defTabSz="434340">
              <a:spcBef>
                <a:spcPts val="500"/>
              </a:spcBef>
              <a:defRPr sz="1900">
                <a:latin typeface="隶书"/>
                <a:ea typeface="隶书"/>
                <a:cs typeface="隶书"/>
                <a:sym typeface="隶书"/>
              </a:defRPr>
            </a:pPr>
            <a:r>
              <a:t>Alan Kay:面向对象之父</a:t>
            </a:r>
          </a:p>
          <a:p>
            <a:pPr marL="325754" indent="-325754" defTabSz="434340">
              <a:spcBef>
                <a:spcPts val="500"/>
              </a:spcBef>
              <a:defRPr sz="1900">
                <a:latin typeface="隶书"/>
                <a:ea typeface="隶书"/>
                <a:cs typeface="隶书"/>
                <a:sym typeface="隶书"/>
              </a:defRPr>
            </a:pPr>
            <a:r>
              <a:t>Alan Turing:计算机之父、人工智能之父</a:t>
            </a:r>
          </a:p>
          <a:p>
            <a:pPr marL="325754" indent="-325754" defTabSz="434340">
              <a:spcBef>
                <a:spcPts val="500"/>
              </a:spcBef>
              <a:defRPr sz="1900">
                <a:latin typeface="隶书"/>
                <a:ea typeface="隶书"/>
                <a:cs typeface="隶书"/>
                <a:sym typeface="隶书"/>
              </a:defRPr>
            </a:pPr>
            <a:r>
              <a:t>Capers Jones:功能点度量</a:t>
            </a:r>
          </a:p>
          <a:p>
            <a:pPr marL="325754" indent="-325754" defTabSz="434340">
              <a:spcBef>
                <a:spcPts val="500"/>
              </a:spcBef>
              <a:defRPr sz="1900">
                <a:latin typeface="隶书"/>
                <a:ea typeface="隶书"/>
                <a:cs typeface="隶书"/>
                <a:sym typeface="隶书"/>
              </a:defRPr>
            </a:pPr>
            <a:r>
              <a:t>Watts  Humphrey:软件质量之父</a:t>
            </a:r>
          </a:p>
          <a:p>
            <a:pPr marL="325754" indent="-325754" defTabSz="434340">
              <a:spcBef>
                <a:spcPts val="500"/>
              </a:spcBef>
              <a:defRPr sz="1900">
                <a:latin typeface="隶书"/>
                <a:ea typeface="隶书"/>
                <a:cs typeface="隶书"/>
                <a:sym typeface="隶书"/>
              </a:defRPr>
            </a:pPr>
            <a:r>
              <a:t>Barry Boehm:成本估算模型</a:t>
            </a:r>
          </a:p>
          <a:p>
            <a:pPr marL="325754" indent="-325754" defTabSz="434340">
              <a:spcBef>
                <a:spcPts val="500"/>
              </a:spcBef>
              <a:defRPr sz="1900">
                <a:latin typeface="隶书"/>
                <a:ea typeface="隶书"/>
                <a:cs typeface="隶书"/>
                <a:sym typeface="隶书"/>
              </a:defRPr>
            </a:pPr>
            <a:r>
              <a:t>Tim Berners-Lee：Web之父</a:t>
            </a:r>
          </a:p>
          <a:p>
            <a:pPr marL="325754" indent="-325754" defTabSz="434340">
              <a:spcBef>
                <a:spcPts val="500"/>
              </a:spcBef>
              <a:defRPr sz="1900">
                <a:latin typeface="隶书"/>
                <a:ea typeface="隶书"/>
                <a:cs typeface="隶书"/>
                <a:sym typeface="隶书"/>
              </a:defRPr>
            </a:pPr>
            <a:r>
              <a:t>Grace Hopper：第一个编译器</a:t>
            </a:r>
          </a:p>
          <a:p>
            <a:pPr marL="325754" indent="-325754" defTabSz="434340">
              <a:spcBef>
                <a:spcPts val="500"/>
              </a:spcBef>
              <a:defRPr sz="1900">
                <a:latin typeface="隶书"/>
                <a:ea typeface="隶书"/>
                <a:cs typeface="隶书"/>
                <a:sym typeface="隶书"/>
              </a:defRPr>
            </a:pPr>
            <a:r>
              <a:t>Ed Yourdon: 结构化分析与设计</a:t>
            </a:r>
          </a:p>
        </p:txBody>
      </p:sp>
      <p:sp>
        <p:nvSpPr>
          <p:cNvPr id="131" name="TextBox 3"/>
          <p:cNvSpPr txBox="1"/>
          <p:nvPr/>
        </p:nvSpPr>
        <p:spPr>
          <a:xfrm>
            <a:off x="6124362" y="2711969"/>
            <a:ext cx="2683452" cy="929997"/>
          </a:xfrm>
          <a:prstGeom prst="rect">
            <a:avLst/>
          </a:prstGeom>
          <a:ln w="12700">
            <a:miter lim="400000"/>
          </a:ln>
          <a:extLst>
            <a:ext uri="{C572A759-6A51-4108-AA02-DFA0A04FC94B}">
              <ma14:wrappingTextBoxFlag xmlns:ma14="http://schemas.microsoft.com/office/mac/drawingml/2011/main" val="1"/>
            </a:ext>
          </a:extLst>
        </p:spPr>
        <p:txBody>
          <a:bodyPr lIns="45898" tIns="45898" rIns="45898" bIns="45898">
            <a:spAutoFit/>
          </a:bodyPr>
          <a:lstStyle>
            <a:lvl1pPr>
              <a:defRPr sz="2400">
                <a:solidFill>
                  <a:srgbClr val="FF0000"/>
                </a:solidFill>
                <a:latin typeface="宋体"/>
                <a:ea typeface="宋体"/>
                <a:cs typeface="宋体"/>
                <a:sym typeface="宋体"/>
              </a:defRPr>
            </a:lvl1pPr>
          </a:lstStyle>
          <a:p>
            <a:pPr>
              <a:defRPr b="1">
                <a:latin typeface="Times New Roman"/>
                <a:ea typeface="Times New Roman"/>
                <a:cs typeface="Times New Roman"/>
                <a:sym typeface="Times New Roman"/>
              </a:defRPr>
            </a:pPr>
            <a:r>
              <a:rPr b="0">
                <a:latin typeface="宋体"/>
                <a:ea typeface="宋体"/>
                <a:cs typeface="宋体"/>
                <a:sym typeface="宋体"/>
              </a:rPr>
              <a:t>大多数与软件有关！</a:t>
            </a:r>
          </a:p>
        </p:txBody>
      </p:sp>
      <p:pic>
        <p:nvPicPr>
          <p:cNvPr id="132"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3936153" y="342615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625669" fill="hold"/>
                                        <p:tgtEl>
                                          <p:spTgt spid="13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prstGeom prst="rect">
            <a:avLst/>
          </a:prstGeom>
        </p:spPr>
        <p:txBody>
          <a:bodyPr/>
          <a:lstStyle/>
          <a:p>
            <a:r>
              <a:t>Chapter 1- Introduction</a:t>
            </a:r>
          </a:p>
        </p:txBody>
      </p:sp>
      <p:sp>
        <p:nvSpPr>
          <p:cNvPr id="137" name="Subtitle 2"/>
          <p:cNvSpPr txBox="1">
            <a:spLocks noGrp="1"/>
          </p:cNvSpPr>
          <p:nvPr>
            <p:ph type="subTitle" sz="quarter" idx="1"/>
          </p:nvPr>
        </p:nvSpPr>
        <p:spPr>
          <a:prstGeom prst="rect">
            <a:avLst/>
          </a:prstGeom>
        </p:spPr>
        <p:txBody>
          <a:bodyPr/>
          <a:lstStyle/>
          <a:p>
            <a:endParaRPr/>
          </a:p>
        </p:txBody>
      </p:sp>
      <p:pic>
        <p:nvPicPr>
          <p:cNvPr id="13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204615" y="342615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31666" fill="hold"/>
                                        <p:tgtEl>
                                          <p:spTgt spid="1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141" name="Title 1"/>
          <p:cNvSpPr txBox="1">
            <a:spLocks noGrp="1"/>
          </p:cNvSpPr>
          <p:nvPr>
            <p:ph type="title"/>
          </p:nvPr>
        </p:nvSpPr>
        <p:spPr>
          <a:xfrm>
            <a:off x="457199" y="274638"/>
            <a:ext cx="7293234" cy="1143001"/>
          </a:xfrm>
          <a:prstGeom prst="rect">
            <a:avLst/>
          </a:prstGeom>
        </p:spPr>
        <p:txBody>
          <a:bodyPr/>
          <a:lstStyle/>
          <a:p>
            <a:r>
              <a:t>Topics covered</a:t>
            </a:r>
          </a:p>
        </p:txBody>
      </p:sp>
      <p:sp>
        <p:nvSpPr>
          <p:cNvPr id="142" name="Content Placeholder 2"/>
          <p:cNvSpPr txBox="1">
            <a:spLocks noGrp="1"/>
          </p:cNvSpPr>
          <p:nvPr>
            <p:ph type="body" idx="1"/>
          </p:nvPr>
        </p:nvSpPr>
        <p:spPr>
          <a:xfrm>
            <a:off x="457200" y="1600200"/>
            <a:ext cx="8229600" cy="4525963"/>
          </a:xfrm>
          <a:prstGeom prst="rect">
            <a:avLst/>
          </a:prstGeom>
        </p:spPr>
        <p:txBody>
          <a:bodyPr/>
          <a:lstStyle/>
          <a:p>
            <a:r>
              <a:t>Professional software development</a:t>
            </a:r>
          </a:p>
          <a:p>
            <a:pPr marL="742950" lvl="1" indent="-285750">
              <a:spcBef>
                <a:spcPts val="300"/>
              </a:spcBef>
              <a:defRPr sz="2000"/>
            </a:pPr>
            <a:r>
              <a:t>What is meant by software engineering.</a:t>
            </a:r>
          </a:p>
          <a:p>
            <a:r>
              <a:t>Software engineering ethics</a:t>
            </a:r>
          </a:p>
          <a:p>
            <a:pPr marL="742950" lvl="1" indent="-285750">
              <a:spcBef>
                <a:spcPts val="300"/>
              </a:spcBef>
              <a:defRPr sz="2000"/>
            </a:pPr>
            <a:r>
              <a:t>A brief introduction to ethical issues that affect software engineering.</a:t>
            </a:r>
          </a:p>
          <a:p>
            <a:r>
              <a:t>Case studies</a:t>
            </a:r>
          </a:p>
          <a:p>
            <a:pPr marL="742950" lvl="1" indent="-285750">
              <a:spcBef>
                <a:spcPts val="300"/>
              </a:spcBef>
              <a:defRPr sz="2000"/>
            </a:pPr>
            <a:r>
              <a:t>An introduction to three examples that are used in later chapters in the book.</a:t>
            </a:r>
          </a:p>
        </p:txBody>
      </p:sp>
      <p:sp>
        <p:nvSpPr>
          <p:cNvPr id="143"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pic>
        <p:nvPicPr>
          <p:cNvPr id="14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204615" y="3426153"/>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12338" fill="hold"/>
                                        <p:tgtEl>
                                          <p:spTgt spid="14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Rectangle 4"/>
          <p:cNvSpPr txBox="1">
            <a:spLocks noGrp="1"/>
          </p:cNvSpPr>
          <p:nvPr>
            <p:ph type="title"/>
          </p:nvPr>
        </p:nvSpPr>
        <p:spPr>
          <a:xfrm>
            <a:off x="457199" y="274638"/>
            <a:ext cx="7293234" cy="1143001"/>
          </a:xfrm>
          <a:prstGeom prst="rect">
            <a:avLst/>
          </a:prstGeom>
        </p:spPr>
        <p:txBody>
          <a:bodyPr/>
          <a:lstStyle/>
          <a:p>
            <a:r>
              <a:t>Why is software important?</a:t>
            </a:r>
          </a:p>
        </p:txBody>
      </p:sp>
      <p:sp>
        <p:nvSpPr>
          <p:cNvPr id="147" name="Rectangle 5"/>
          <p:cNvSpPr txBox="1">
            <a:spLocks noGrp="1"/>
          </p:cNvSpPr>
          <p:nvPr>
            <p:ph type="body" idx="1"/>
          </p:nvPr>
        </p:nvSpPr>
        <p:spPr>
          <a:xfrm>
            <a:off x="457200" y="1600200"/>
            <a:ext cx="8229600" cy="4525963"/>
          </a:xfrm>
          <a:prstGeom prst="rect">
            <a:avLst/>
          </a:prstGeom>
        </p:spPr>
        <p:txBody>
          <a:bodyPr/>
          <a:lstStyle/>
          <a:p>
            <a:r>
              <a:t>The economies of ALL developed nations are </a:t>
            </a:r>
            <a:br/>
            <a:r>
              <a:t>dependent on software.</a:t>
            </a:r>
          </a:p>
          <a:p>
            <a:r>
              <a:t>More and more systems are software controlled</a:t>
            </a:r>
          </a:p>
          <a:p>
            <a:r>
              <a:t>Expenditure on software represents a </a:t>
            </a:r>
            <a:br/>
            <a:r>
              <a:t>significant fraction of GNP in all developed countries.</a:t>
            </a:r>
          </a:p>
        </p:txBody>
      </p:sp>
      <p:pic>
        <p:nvPicPr>
          <p:cNvPr id="14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795669" fill="hold"/>
                                        <p:tgtEl>
                                          <p:spTgt spid="14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1  Introduction</a:t>
            </a:r>
          </a:p>
        </p:txBody>
      </p:sp>
      <p:sp>
        <p:nvSpPr>
          <p:cNvPr id="153" name="Title 1"/>
          <p:cNvSpPr txBox="1">
            <a:spLocks noGrp="1"/>
          </p:cNvSpPr>
          <p:nvPr>
            <p:ph type="title"/>
          </p:nvPr>
        </p:nvSpPr>
        <p:spPr>
          <a:xfrm>
            <a:off x="457199" y="274638"/>
            <a:ext cx="7293234" cy="1143001"/>
          </a:xfrm>
          <a:prstGeom prst="rect">
            <a:avLst/>
          </a:prstGeom>
        </p:spPr>
        <p:txBody>
          <a:bodyPr/>
          <a:lstStyle/>
          <a:p>
            <a:r>
              <a:t>Software products</a:t>
            </a:r>
          </a:p>
        </p:txBody>
      </p:sp>
      <p:sp>
        <p:nvSpPr>
          <p:cNvPr id="154" name="Content Placeholder 2"/>
          <p:cNvSpPr txBox="1">
            <a:spLocks noGrp="1"/>
          </p:cNvSpPr>
          <p:nvPr>
            <p:ph type="body" idx="1"/>
          </p:nvPr>
        </p:nvSpPr>
        <p:spPr>
          <a:xfrm>
            <a:off x="457200" y="1600200"/>
            <a:ext cx="8229600" cy="4525963"/>
          </a:xfrm>
          <a:prstGeom prst="rect">
            <a:avLst/>
          </a:prstGeom>
        </p:spPr>
        <p:txBody>
          <a:bodyPr/>
          <a:lstStyle/>
          <a:p>
            <a:r>
              <a:t>Generic products</a:t>
            </a:r>
          </a:p>
          <a:p>
            <a:pPr marL="742950" lvl="1" indent="-285750">
              <a:spcBef>
                <a:spcPts val="300"/>
              </a:spcBef>
              <a:defRPr sz="2000"/>
            </a:pPr>
            <a:r>
              <a:t>Stand-alone systems that are marketed and sold to any customer who wishes to buy them.</a:t>
            </a:r>
          </a:p>
          <a:p>
            <a:pPr marL="742950" lvl="1" indent="-285750">
              <a:spcBef>
                <a:spcPts val="300"/>
              </a:spcBef>
              <a:defRPr sz="2000"/>
            </a:pPr>
            <a:r>
              <a:t>Examples – PC software such as graphics programs, project management tools; CAD software; software for specific markets such as appointments systems for dentists.</a:t>
            </a:r>
          </a:p>
          <a:p>
            <a:r>
              <a:t>Customized products</a:t>
            </a:r>
          </a:p>
          <a:p>
            <a:pPr marL="742950" lvl="1" indent="-285750">
              <a:spcBef>
                <a:spcPts val="300"/>
              </a:spcBef>
              <a:defRPr sz="2000"/>
            </a:pPr>
            <a:r>
              <a:t>Software that is commissioned by a specific customer to meet their own needs. </a:t>
            </a:r>
          </a:p>
          <a:p>
            <a:pPr marL="742950" lvl="1" indent="-285750">
              <a:spcBef>
                <a:spcPts val="300"/>
              </a:spcBef>
              <a:defRPr sz="2000"/>
            </a:pPr>
            <a:r>
              <a:t>Examples – embedded control systems, air traffic control software, traffic monitoring systems.</a:t>
            </a:r>
          </a:p>
        </p:txBody>
      </p:sp>
      <p:sp>
        <p:nvSpPr>
          <p:cNvPr id="15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pic>
        <p:nvPicPr>
          <p:cNvPr id="15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00371" y="3430896"/>
            <a:ext cx="571501" cy="571501"/>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335670" fill="hold"/>
                                        <p:tgtEl>
                                          <p:spTgt spid="15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6"/>
                </p:tgtEl>
              </p:cMediaNode>
            </p:audio>
          </p:childTnLst>
        </p:cTn>
      </p:par>
    </p:tnLst>
  </p:timing>
</p:sld>
</file>

<file path=ppt/theme/theme1.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Helvetica"/>
        <a:ea typeface="Helvetica"/>
        <a:cs typeface="Helvetica"/>
      </a:majorFont>
      <a:minorFont>
        <a:latin typeface="Calibri"/>
        <a:ea typeface="Calibri"/>
        <a:cs typeface="Calibri"/>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Helvetica"/>
        <a:ea typeface="Helvetica"/>
        <a:cs typeface="Helvetica"/>
      </a:majorFont>
      <a:minorFont>
        <a:latin typeface="Calibri"/>
        <a:ea typeface="Calibri"/>
        <a:cs typeface="Calibri"/>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3154</Words>
  <Application>Microsoft Macintosh PowerPoint</Application>
  <PresentationFormat>全屏显示(4:3)</PresentationFormat>
  <Paragraphs>326</Paragraphs>
  <Slides>49</Slides>
  <Notes>4</Notes>
  <HiddenSlides>0</HiddenSlides>
  <MMClips>49</MMClips>
  <ScaleCrop>false</ScaleCrop>
  <HeadingPairs>
    <vt:vector size="4" baseType="variant">
      <vt:variant>
        <vt:lpstr>主题</vt:lpstr>
      </vt:variant>
      <vt:variant>
        <vt:i4>1</vt:i4>
      </vt:variant>
      <vt:variant>
        <vt:lpstr>幻灯片标题</vt:lpstr>
      </vt:variant>
      <vt:variant>
        <vt:i4>49</vt:i4>
      </vt:variant>
    </vt:vector>
  </HeadingPairs>
  <TitlesOfParts>
    <vt:vector size="50" baseType="lpstr">
      <vt:lpstr>SE9</vt:lpstr>
      <vt:lpstr>Software Engineering</vt:lpstr>
      <vt:lpstr>PowerPoint 演示文稿</vt:lpstr>
      <vt:lpstr>PowerPoint 演示文稿</vt:lpstr>
      <vt:lpstr>Software Engineering Body of Knowledge</vt:lpstr>
      <vt:lpstr>美国军方：对计算机最有影响的10人</vt:lpstr>
      <vt:lpstr>Chapter 1- Introduction</vt:lpstr>
      <vt:lpstr>Topics covered</vt:lpstr>
      <vt:lpstr>Why is software important?</vt:lpstr>
      <vt:lpstr>Software products</vt:lpstr>
      <vt:lpstr>Product specification</vt:lpstr>
      <vt:lpstr>Software engineering is proposed</vt:lpstr>
      <vt:lpstr>Why is software engineering  needed?  Some samples about software errors</vt:lpstr>
      <vt:lpstr>PowerPoint 演示文稿</vt:lpstr>
      <vt:lpstr>PowerPoint 演示文稿</vt:lpstr>
      <vt:lpstr>From “The Mythical Man-month” </vt:lpstr>
      <vt:lpstr>Frequently asked questions about software engineering </vt:lpstr>
      <vt:lpstr>Frequently asked questions about software engineering</vt:lpstr>
      <vt:lpstr>Essential attributes of good software</vt:lpstr>
      <vt:lpstr>Software engineering</vt:lpstr>
      <vt:lpstr>Software process activities</vt:lpstr>
      <vt:lpstr>General issues that affect most software</vt:lpstr>
      <vt:lpstr>Software engineering diversity</vt:lpstr>
      <vt:lpstr>Application types</vt:lpstr>
      <vt:lpstr>Application types</vt:lpstr>
      <vt:lpstr>Application types</vt:lpstr>
      <vt:lpstr>Software engineering fundamentals</vt:lpstr>
      <vt:lpstr>Web software engineering</vt:lpstr>
      <vt:lpstr>Web-based software engineering</vt:lpstr>
      <vt:lpstr>Software engineering ethics</vt:lpstr>
      <vt:lpstr>ACM/IEEE Code of Ethics</vt:lpstr>
      <vt:lpstr>The ACM/IEEE Code of Ethics </vt:lpstr>
      <vt:lpstr>Ethical principles</vt:lpstr>
      <vt:lpstr>Ethical dilemmas</vt:lpstr>
      <vt:lpstr>Case studies</vt:lpstr>
      <vt:lpstr>Insulin pump control system</vt:lpstr>
      <vt:lpstr>Insulin pump hardware architecture</vt:lpstr>
      <vt:lpstr>Activity model of the insulin pump</vt:lpstr>
      <vt:lpstr>Essential high-level requirements</vt:lpstr>
      <vt:lpstr>A patient information system for mental health care</vt:lpstr>
      <vt:lpstr>MHC-PMS</vt:lpstr>
      <vt:lpstr>The organization of the MHC-PMS </vt:lpstr>
      <vt:lpstr>MHC-PMS key features</vt:lpstr>
      <vt:lpstr>MHC-PMS concerns</vt:lpstr>
      <vt:lpstr>Wilderness weather station</vt:lpstr>
      <vt:lpstr>The weather station’s environment </vt:lpstr>
      <vt:lpstr>Additional software functionality</vt:lpstr>
      <vt:lpstr>Key points</vt:lpstr>
      <vt:lpstr>Key points</vt:lpstr>
      <vt:lpstr>Key points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Engineering</dc:title>
  <cp:lastModifiedBy>wujhleo wu</cp:lastModifiedBy>
  <cp:revision>1</cp:revision>
  <dcterms:modified xsi:type="dcterms:W3CDTF">2020-02-17T01:52:36Z</dcterms:modified>
</cp:coreProperties>
</file>